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478" r:id="rId2"/>
    <p:sldId id="576" r:id="rId3"/>
    <p:sldId id="624" r:id="rId4"/>
    <p:sldId id="625" r:id="rId5"/>
    <p:sldId id="626" r:id="rId6"/>
    <p:sldId id="627" r:id="rId7"/>
    <p:sldId id="628" r:id="rId8"/>
    <p:sldId id="637" r:id="rId9"/>
    <p:sldId id="638" r:id="rId10"/>
    <p:sldId id="629" r:id="rId11"/>
    <p:sldId id="631" r:id="rId12"/>
    <p:sldId id="630" r:id="rId13"/>
    <p:sldId id="594" r:id="rId14"/>
    <p:sldId id="632" r:id="rId15"/>
    <p:sldId id="634" r:id="rId16"/>
    <p:sldId id="636" r:id="rId17"/>
    <p:sldId id="635" r:id="rId18"/>
    <p:sldId id="547" r:id="rId19"/>
  </p:sldIdLst>
  <p:sldSz cx="9144000" cy="6858000" type="letter"/>
  <p:notesSz cx="7010400" cy="120396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790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FF99"/>
    <a:srgbClr val="00FF00"/>
    <a:srgbClr val="FF0066"/>
    <a:srgbClr val="6600FF"/>
    <a:srgbClr val="0000FF"/>
    <a:srgbClr val="0000CC"/>
    <a:srgbClr val="9966FF"/>
    <a:srgbClr val="CC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6303" autoAdjust="0"/>
  </p:normalViewPr>
  <p:slideViewPr>
    <p:cSldViewPr>
      <p:cViewPr varScale="1">
        <p:scale>
          <a:sx n="91" d="100"/>
          <a:sy n="91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590" y="-90"/>
      </p:cViewPr>
      <p:guideLst>
        <p:guide orient="horz" pos="3790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601489"/>
          </a:xfrm>
          <a:prstGeom prst="rect">
            <a:avLst/>
          </a:prstGeom>
        </p:spPr>
        <p:txBody>
          <a:bodyPr vert="horz" lIns="105046" tIns="52523" rIns="105046" bIns="52523" rtlCol="0"/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601489"/>
          </a:xfrm>
          <a:prstGeom prst="rect">
            <a:avLst/>
          </a:prstGeom>
        </p:spPr>
        <p:txBody>
          <a:bodyPr vert="horz" lIns="105046" tIns="52523" rIns="105046" bIns="52523" rtlCol="0"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D5EADDC0-4B73-4AFF-AC0C-8B9F0F0BFB80}" type="datetimeFigureOut">
              <a:rPr lang="es-ES"/>
              <a:pPr>
                <a:defRPr/>
              </a:pPr>
              <a:t>21/10/2022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95300" y="901700"/>
            <a:ext cx="6019800" cy="4514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046" tIns="52523" rIns="105046" bIns="52523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5718075"/>
            <a:ext cx="5608320" cy="5419294"/>
          </a:xfrm>
          <a:prstGeom prst="rect">
            <a:avLst/>
          </a:prstGeom>
        </p:spPr>
        <p:txBody>
          <a:bodyPr vert="horz" lIns="105046" tIns="52523" rIns="105046" bIns="52523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11436146"/>
            <a:ext cx="3037840" cy="601489"/>
          </a:xfrm>
          <a:prstGeom prst="rect">
            <a:avLst/>
          </a:prstGeom>
        </p:spPr>
        <p:txBody>
          <a:bodyPr vert="horz" lIns="105046" tIns="52523" rIns="105046" bIns="52523" rtlCol="0" anchor="b"/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11436146"/>
            <a:ext cx="3037840" cy="601489"/>
          </a:xfrm>
          <a:prstGeom prst="rect">
            <a:avLst/>
          </a:prstGeom>
        </p:spPr>
        <p:txBody>
          <a:bodyPr vert="horz" lIns="105046" tIns="52523" rIns="105046" bIns="52523" rtlCol="0" anchor="b"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E12DC90A-BF81-4503-BBF5-24D1B8405A6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2216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751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575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663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048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D5DA32-64A8-4474-8ED0-087BBBD02F6A}" type="slidenum">
              <a:rPr lang="es-ES" smtClean="0">
                <a:solidFill>
                  <a:srgbClr val="000000"/>
                </a:solidFill>
              </a:rPr>
              <a:pPr/>
              <a:t>13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224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5952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4977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3068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01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imagen de diapositiva 1">
            <a:extLst>
              <a:ext uri="{FF2B5EF4-FFF2-40B4-BE49-F238E27FC236}">
                <a16:creationId xmlns:a16="http://schemas.microsoft.com/office/drawing/2014/main" xmlns="" id="{5CAFAC47-01DD-4098-ADD8-5397CAEB76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Marcador de notas 2">
            <a:extLst>
              <a:ext uri="{FF2B5EF4-FFF2-40B4-BE49-F238E27FC236}">
                <a16:creationId xmlns:a16="http://schemas.microsoft.com/office/drawing/2014/main" xmlns="" id="{C326F30B-7563-43BF-9648-877AF9B94F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/>
              <a:t> </a:t>
            </a:r>
          </a:p>
        </p:txBody>
      </p:sp>
      <p:sp>
        <p:nvSpPr>
          <p:cNvPr id="25604" name="Marcador de número de diapositiva 3">
            <a:extLst>
              <a:ext uri="{FF2B5EF4-FFF2-40B4-BE49-F238E27FC236}">
                <a16:creationId xmlns:a16="http://schemas.microsoft.com/office/drawing/2014/main" xmlns="" id="{B0D4FBD7-FF64-4769-AE5E-D45390AC8D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3501" indent="-32827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13078" indent="-262616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38310" indent="-262616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63541" indent="-262616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88772" indent="-262616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14004" indent="-262616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39235" indent="-262616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64467" indent="-262616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6D4F52-7092-4D88-B840-7705CB168979}" type="slidenum">
              <a:rPr lang="es-ES" altLang="es-MX" smtClean="0"/>
              <a:pPr/>
              <a:t>2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404092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7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369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107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109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0253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3851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638588-22D9-4E45-B9BE-80FC8B485D11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11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168A-95E3-4F50-BAF8-641B1EEFF18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DB17F-372D-4994-B91E-AC1CE56D2BE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9487D-D293-4856-A318-AAE693E603B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8CC4-03AE-43EC-8DFE-45FFEDAB1AC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F6DE5-613A-4E8B-B0DE-40414FBA0A0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1C0B7-9CA5-4159-8468-4E00E9229EB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96271-8C4C-43E3-95B6-D943AF2A788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2FBF7-3BEF-4993-87A8-0C6DE22794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B6687-C7E5-4AB9-B997-224A272E84F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D4D9E-2477-469F-B21D-E9DEDC5CBB1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39873-1759-4189-9210-FDCEFDF8FBA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fld id="{B3B042A0-E5DC-436C-AFB5-AFC7B826652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EXPEDIENTES IMAGEN">
            <a:extLst>
              <a:ext uri="{FF2B5EF4-FFF2-40B4-BE49-F238E27FC236}">
                <a16:creationId xmlns:a16="http://schemas.microsoft.com/office/drawing/2014/main" xmlns="" id="{C60E879C-1DE0-4CF1-B346-99118EC25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340768"/>
            <a:ext cx="5053490" cy="378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12"/>
          <p:cNvSpPr txBox="1">
            <a:spLocks noChangeArrowheads="1"/>
          </p:cNvSpPr>
          <p:nvPr/>
        </p:nvSpPr>
        <p:spPr bwMode="auto">
          <a:xfrm>
            <a:off x="868362" y="1189027"/>
            <a:ext cx="7407275" cy="668337"/>
          </a:xfrm>
          <a:prstGeom prst="rect">
            <a:avLst/>
          </a:prstGeom>
          <a:noFill/>
          <a:ln>
            <a:noFill/>
          </a:ln>
        </p:spPr>
        <p:txBody>
          <a:bodyPr lIns="82104" tIns="41052" rIns="82104" bIns="41052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" sz="3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DICTAMINACIÓN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959226" y="3090446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10" y="224631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7">
            <a:extLst>
              <a:ext uri="{FF2B5EF4-FFF2-40B4-BE49-F238E27FC236}">
                <a16:creationId xmlns:a16="http://schemas.microsoft.com/office/drawing/2014/main" xmlns="" id="{86E340DD-CBE6-42BF-8B30-9C0C6F745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4781920"/>
            <a:ext cx="4850099" cy="390682"/>
          </a:xfrm>
          <a:prstGeom prst="rect">
            <a:avLst/>
          </a:prstGeom>
          <a:noFill/>
          <a:ln>
            <a:noFill/>
          </a:ln>
        </p:spPr>
        <p:txBody>
          <a:bodyPr wrap="square" lIns="82104" tIns="41052" rIns="82104" bIns="41052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ES" altLang="es-MX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ARCHIVO GENERAL DEL ESTADO</a:t>
            </a:r>
          </a:p>
        </p:txBody>
      </p:sp>
      <p:sp>
        <p:nvSpPr>
          <p:cNvPr id="9" name="Text Box 117">
            <a:extLst>
              <a:ext uri="{FF2B5EF4-FFF2-40B4-BE49-F238E27FC236}">
                <a16:creationId xmlns:a16="http://schemas.microsoft.com/office/drawing/2014/main" xmlns="" id="{948F8454-BD11-4067-A300-80716F35A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140485"/>
            <a:ext cx="6698294" cy="1221679"/>
          </a:xfrm>
          <a:prstGeom prst="rect">
            <a:avLst/>
          </a:prstGeom>
          <a:noFill/>
          <a:ln>
            <a:noFill/>
          </a:ln>
        </p:spPr>
        <p:txBody>
          <a:bodyPr wrap="square" lIns="82104" tIns="41052" rIns="82104" bIns="41052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ts val="0"/>
              </a:spcBef>
              <a:defRPr/>
            </a:pPr>
            <a:r>
              <a:rPr lang="es-E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Dirección del Sistema Estatal de Archivos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es-E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Oficialía Mayor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es-E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     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build="allAtOnce"/>
      <p:bldP spid="9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73781" y="1862627"/>
            <a:ext cx="463398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10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36829B7C-FCF1-4B9A-9D79-C88C71D13B3B}"/>
              </a:ext>
            </a:extLst>
          </p:cNvPr>
          <p:cNvSpPr txBox="1"/>
          <p:nvPr/>
        </p:nvSpPr>
        <p:spPr>
          <a:xfrm>
            <a:off x="700087" y="6257546"/>
            <a:ext cx="7256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</a:rPr>
              <a:t>Nota: </a:t>
            </a:r>
            <a:r>
              <a:rPr lang="es-MX" sz="1000" dirty="0"/>
              <a:t>Información provisional para el área de “Validó”.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288DB241-2584-469A-8798-E86E75397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0240" y="5304330"/>
            <a:ext cx="1895475" cy="390525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90294752-1737-49C4-BDE6-4ACC4ACC98CF}"/>
              </a:ext>
            </a:extLst>
          </p:cNvPr>
          <p:cNvGrpSpPr/>
          <p:nvPr/>
        </p:nvGrpSpPr>
        <p:grpSpPr>
          <a:xfrm>
            <a:off x="179512" y="1163145"/>
            <a:ext cx="8496944" cy="4858513"/>
            <a:chOff x="-108520" y="1772816"/>
            <a:chExt cx="9231870" cy="5085184"/>
          </a:xfrm>
        </p:grpSpPr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FD9FD326-2001-4FCC-BED7-E1DFE95168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13754" y="1772816"/>
              <a:ext cx="9137104" cy="5085184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xmlns="" id="{A6F1BCF1-F1DD-44F1-B5EB-2F78F0DDE09C}"/>
                </a:ext>
              </a:extLst>
            </p:cNvPr>
            <p:cNvSpPr txBox="1"/>
            <p:nvPr/>
          </p:nvSpPr>
          <p:spPr>
            <a:xfrm>
              <a:off x="-108520" y="6438528"/>
              <a:ext cx="166638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/>
                <a:t>(Titular del Área Generadora)</a:t>
              </a: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xmlns="" id="{958F4052-F8B1-4F6C-A55D-076F7D030D9A}"/>
                </a:ext>
              </a:extLst>
            </p:cNvPr>
            <p:cNvSpPr txBox="1"/>
            <p:nvPr/>
          </p:nvSpPr>
          <p:spPr>
            <a:xfrm>
              <a:off x="1934015" y="6438528"/>
              <a:ext cx="16663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/>
                <a:t>(Titular del Área Coordinadora de Archivos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0D2C706F-C766-41FA-A919-8D52CFBCF638}"/>
                </a:ext>
              </a:extLst>
            </p:cNvPr>
            <p:cNvSpPr txBox="1"/>
            <p:nvPr/>
          </p:nvSpPr>
          <p:spPr>
            <a:xfrm>
              <a:off x="4257581" y="6438528"/>
              <a:ext cx="2258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/>
                <a:t>(Titular de la Unidad Administrativa o Superior Jerárquico del Área Generadora)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xmlns="" id="{D5576F9B-9A0E-4711-A78C-FAF78E2309E4}"/>
                </a:ext>
              </a:extLst>
            </p:cNvPr>
            <p:cNvSpPr txBox="1"/>
            <p:nvPr/>
          </p:nvSpPr>
          <p:spPr>
            <a:xfrm>
              <a:off x="6923554" y="6323112"/>
              <a:ext cx="211294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/>
                <a:t>Prof. y Lic. Melito Austria Jiménez</a:t>
              </a:r>
            </a:p>
            <a:p>
              <a:r>
                <a:rPr lang="es-MX" sz="900" dirty="0"/>
                <a:t>Encargado de la Dirección del Archivo General del Estado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xmlns="" id="{ED1281D8-782A-4078-8396-075C8FDE65B0}"/>
                </a:ext>
              </a:extLst>
            </p:cNvPr>
            <p:cNvSpPr txBox="1"/>
            <p:nvPr/>
          </p:nvSpPr>
          <p:spPr>
            <a:xfrm>
              <a:off x="7780455" y="2708920"/>
              <a:ext cx="13337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/>
                <a:t>(LEGAJOS)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5056939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637362" y="1916832"/>
            <a:ext cx="397848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11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0 Rectángulo">
            <a:extLst>
              <a:ext uri="{FF2B5EF4-FFF2-40B4-BE49-F238E27FC236}">
                <a16:creationId xmlns:a16="http://schemas.microsoft.com/office/drawing/2014/main" xmlns="" id="{7171D65F-8467-4E4A-8A81-1ABB32859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830" y="960983"/>
            <a:ext cx="6221578" cy="30777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Clr>
                <a:srgbClr val="008000"/>
              </a:buClr>
            </a:pPr>
            <a:r>
              <a:rPr lang="es-ES_tradnl" sz="1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A PARTIR DE LA ENTRADA EN VIGOR Y APLICACIÓN DE LA LEY</a:t>
            </a:r>
            <a:endParaRPr lang="es-ES" sz="14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22E5A026-FDA4-4E32-AF90-25FF8DC4D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6144" y="5961917"/>
            <a:ext cx="1895475" cy="390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92F10CD9-066C-4B24-AF68-D5B14E211F2A}"/>
              </a:ext>
            </a:extLst>
          </p:cNvPr>
          <p:cNvSpPr txBox="1"/>
          <p:nvPr/>
        </p:nvSpPr>
        <p:spPr>
          <a:xfrm>
            <a:off x="331245" y="6517401"/>
            <a:ext cx="7256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</a:rPr>
              <a:t>Nota: </a:t>
            </a:r>
            <a:r>
              <a:rPr lang="es-MX" sz="1000" dirty="0"/>
              <a:t>Información provisional para el área de “Validó”.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980572F9-1285-46D3-88B1-D588655D21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20" y="1285992"/>
            <a:ext cx="8399988" cy="525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87877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674144" y="1844824"/>
            <a:ext cx="469856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12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0 Rectángulo">
            <a:extLst>
              <a:ext uri="{FF2B5EF4-FFF2-40B4-BE49-F238E27FC236}">
                <a16:creationId xmlns:a16="http://schemas.microsoft.com/office/drawing/2014/main" xmlns="" id="{D3B1B4C0-F9B5-4FE0-A726-994684F23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830" y="960983"/>
            <a:ext cx="6221578" cy="30777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Clr>
                <a:srgbClr val="008000"/>
              </a:buClr>
            </a:pPr>
            <a:r>
              <a:rPr lang="es-ES_tradnl" sz="1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ANTES DE LA ENTRADA EN VIGOR Y APLICACIÓN DE LA LEY</a:t>
            </a:r>
            <a:endParaRPr lang="es-ES" sz="14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785814AB-4BF9-4120-8F21-FB4B06BCB6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5897017"/>
            <a:ext cx="1895475" cy="41052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F64947FA-2389-4B2A-949D-9A2857636700}"/>
              </a:ext>
            </a:extLst>
          </p:cNvPr>
          <p:cNvSpPr txBox="1"/>
          <p:nvPr/>
        </p:nvSpPr>
        <p:spPr>
          <a:xfrm>
            <a:off x="331245" y="6517401"/>
            <a:ext cx="72562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</a:rPr>
              <a:t>Nota: </a:t>
            </a:r>
            <a:r>
              <a:rPr lang="es-MX" sz="1000" dirty="0"/>
              <a:t>Información provisional para el área de “Validó”.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ABB5BE4F-010D-4685-94B8-09E547296D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140" y="1295012"/>
            <a:ext cx="8409720" cy="50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79694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5" descr="C:\subdireccionadmva\logos\logo hidal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9571" y="44624"/>
            <a:ext cx="796925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112"/>
          <p:cNvSpPr txBox="1">
            <a:spLocks noChangeArrowheads="1"/>
          </p:cNvSpPr>
          <p:nvPr/>
        </p:nvSpPr>
        <p:spPr bwMode="auto">
          <a:xfrm>
            <a:off x="285720" y="701360"/>
            <a:ext cx="8030696" cy="6092243"/>
          </a:xfrm>
          <a:prstGeom prst="rect">
            <a:avLst/>
          </a:prstGeom>
          <a:noFill/>
          <a:ln>
            <a:noFill/>
          </a:ln>
        </p:spPr>
        <p:txBody>
          <a:bodyPr wrap="square" lIns="82104" tIns="41052" rIns="82104" bIns="41052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B.   ETAPA  DE SOLICITUD OFICIAL</a:t>
            </a:r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endParaRPr lang="es-ES" sz="1100" dirty="0">
              <a:solidFill>
                <a:srgbClr val="000000"/>
              </a:solidFill>
            </a:endParaRPr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/>
              <a:defRPr/>
            </a:pPr>
            <a:r>
              <a:rPr lang="es-ES" sz="1200" dirty="0"/>
              <a:t>Con el </a:t>
            </a:r>
            <a:r>
              <a:rPr lang="es-ES" sz="1100" dirty="0">
                <a:solidFill>
                  <a:srgbClr val="008000"/>
                </a:solidFill>
              </a:rPr>
              <a:t>OFICIO DE SOLICITUD OFICIAL</a:t>
            </a:r>
            <a:r>
              <a:rPr lang="es-ES" sz="1200" dirty="0"/>
              <a:t>, el Titular del Área Coordinadora de Archivos</a:t>
            </a:r>
            <a:r>
              <a:rPr lang="es-ES_tradnl" sz="1200" dirty="0"/>
              <a:t>, </a:t>
            </a:r>
            <a:r>
              <a:rPr lang="es-ES" sz="1200" dirty="0"/>
              <a:t>requerirá de manera oficial ante la </a:t>
            </a:r>
            <a:r>
              <a:rPr lang="es-MX" sz="1100" dirty="0">
                <a:solidFill>
                  <a:srgbClr val="A800A8"/>
                </a:solidFill>
              </a:rPr>
              <a:t>“AUTORIDAD COMPETENTE”</a:t>
            </a:r>
            <a:r>
              <a:rPr lang="es-ES" sz="1200" dirty="0"/>
              <a:t>, la </a:t>
            </a:r>
            <a:r>
              <a:rPr lang="es-ES" sz="1100" dirty="0">
                <a:solidFill>
                  <a:srgbClr val="FF0000"/>
                </a:solidFill>
              </a:rPr>
              <a:t>SOLICITUD DE DICTAMEN DE BAJA DOCUMENTAL Y/O TRANSFERENCIA SECUNDARIA</a:t>
            </a:r>
            <a:r>
              <a:rPr lang="es-ES" sz="1200" dirty="0">
                <a:solidFill>
                  <a:srgbClr val="FF0000"/>
                </a:solidFill>
              </a:rPr>
              <a:t>.</a:t>
            </a: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Font typeface="Arial" pitchFamily="34" charset="0"/>
              <a:buAutoNum type="romanUcPeriod"/>
              <a:defRPr/>
            </a:pPr>
            <a:endParaRPr lang="es-ES" sz="800" dirty="0"/>
          </a:p>
          <a:p>
            <a:pPr marL="266700" algn="just" eaLnBrk="0" hangingPunct="0">
              <a:buClr>
                <a:srgbClr val="008000"/>
              </a:buClr>
              <a:defRPr/>
            </a:pPr>
            <a:r>
              <a:rPr lang="es-ES" sz="1200" dirty="0"/>
              <a:t>Para tal efecto, presentará adjunto, los documentos correspondientes.</a:t>
            </a:r>
          </a:p>
          <a:p>
            <a:pPr marL="177800" algn="just" eaLnBrk="0" hangingPunct="0">
              <a:buClr>
                <a:srgbClr val="008000"/>
              </a:buClr>
              <a:defRPr/>
            </a:pPr>
            <a:r>
              <a:rPr lang="es-ES" sz="1050" dirty="0">
                <a:solidFill>
                  <a:srgbClr val="000000"/>
                </a:solidFill>
              </a:rPr>
              <a:t>		</a:t>
            </a: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  <a:defRPr/>
            </a:pPr>
            <a:r>
              <a:rPr lang="es-MX" sz="1200" dirty="0">
                <a:solidFill>
                  <a:srgbClr val="000000"/>
                </a:solidFill>
              </a:rPr>
              <a:t>La Solicitud Oficial será turnada al área operativa de la </a:t>
            </a:r>
            <a:r>
              <a:rPr lang="es-MX" sz="1100" dirty="0">
                <a:solidFill>
                  <a:srgbClr val="A800A8"/>
                </a:solidFill>
              </a:rPr>
              <a:t>“AUTORIDAD COMPETENTE” </a:t>
            </a:r>
            <a:r>
              <a:rPr lang="es-MX" sz="1200" dirty="0">
                <a:solidFill>
                  <a:srgbClr val="000000"/>
                </a:solidFill>
              </a:rPr>
              <a:t>para que revise los documentos presentados.</a:t>
            </a:r>
            <a:endParaRPr lang="es-ES_tradnl" sz="800" dirty="0">
              <a:solidFill>
                <a:srgbClr val="000000"/>
              </a:solidFill>
            </a:endParaRPr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  <a:defRPr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  <a:defRPr/>
            </a:pPr>
            <a:r>
              <a:rPr lang="es-ES_tradnl" sz="1200" dirty="0"/>
              <a:t>Si existen observaciones relacionadas con los documentos presentados </a:t>
            </a:r>
            <a:r>
              <a:rPr lang="es-ES_tradnl" sz="1100" dirty="0"/>
              <a:t>(</a:t>
            </a:r>
            <a:r>
              <a:rPr lang="es-ES" sz="1100" dirty="0"/>
              <a:t>Oficio del Área Generadora y el Inventario Documental</a:t>
            </a:r>
            <a:r>
              <a:rPr lang="es-ES_tradnl" sz="1100" dirty="0"/>
              <a:t>)</a:t>
            </a:r>
            <a:r>
              <a:rPr lang="es-ES_tradnl" sz="1200" dirty="0"/>
              <a:t>, mediante oficio, </a:t>
            </a:r>
            <a:r>
              <a:rPr lang="es-ES" sz="1200" dirty="0">
                <a:solidFill>
                  <a:srgbClr val="000000"/>
                </a:solidFill>
              </a:rPr>
              <a:t>la </a:t>
            </a:r>
            <a:r>
              <a:rPr lang="es-MX" sz="1100" dirty="0">
                <a:solidFill>
                  <a:srgbClr val="A800A8"/>
                </a:solidFill>
              </a:rPr>
              <a:t>“AUTORIDAD COMPETENTE”</a:t>
            </a:r>
            <a:r>
              <a:rPr lang="es-ES_tradnl" sz="1200" dirty="0"/>
              <a:t>, requerirá al </a:t>
            </a:r>
            <a:r>
              <a:rPr lang="es-ES" sz="1200" dirty="0"/>
              <a:t>Solicitante sean revisadas para su atención (modificar, confirmar o realizar las aclaraciones que correspondan).</a:t>
            </a:r>
          </a:p>
          <a:p>
            <a:pPr marL="177800" indent="-1778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  <a:defRPr/>
            </a:pPr>
            <a:endParaRPr lang="es-ES" sz="8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  <a:defRPr/>
            </a:pPr>
            <a:r>
              <a:rPr lang="es-ES_tradnl" sz="1200" dirty="0"/>
              <a:t>En seguimiento al punto que antecede, el </a:t>
            </a:r>
            <a:r>
              <a:rPr lang="es-ES" sz="1200" dirty="0"/>
              <a:t>Solicitante debe dar contestación por el mismo medio</a:t>
            </a:r>
            <a:r>
              <a:rPr lang="es-ES_tradnl" sz="1200" dirty="0"/>
              <a:t>.</a:t>
            </a:r>
            <a:endParaRPr lang="es-ES" sz="1200" dirty="0">
              <a:solidFill>
                <a:srgbClr val="000000"/>
              </a:solidFill>
            </a:endParaRPr>
          </a:p>
          <a:p>
            <a:pPr algn="just" eaLnBrk="0" hangingPunct="0">
              <a:buClr>
                <a:srgbClr val="008000"/>
              </a:buClr>
              <a:defRPr/>
            </a:pPr>
            <a:endParaRPr lang="es-ES" sz="16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  <a:p>
            <a:pPr algn="just" eaLnBrk="0" hangingPunct="0">
              <a:buClr>
                <a:srgbClr val="008000"/>
              </a:buClr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C.   ETAPA  DE  OBSERVACIÓN  Y  DIAGNÓSTICO</a:t>
            </a:r>
          </a:p>
          <a:p>
            <a:pPr algn="just" eaLnBrk="0" hangingPunct="0">
              <a:buClr>
                <a:srgbClr val="008000"/>
              </a:buClr>
              <a:defRPr/>
            </a:pPr>
            <a:endParaRPr lang="es-ES" sz="10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  <a:p>
            <a:pPr algn="just" eaLnBrk="0" hangingPunct="0">
              <a:buClr>
                <a:srgbClr val="008000"/>
              </a:buClr>
              <a:buSzPct val="120000"/>
              <a:defRPr/>
            </a:pPr>
            <a:r>
              <a:rPr lang="es-ES" sz="1200" dirty="0"/>
              <a:t>Una vez que no existan observaciones por parte de la </a:t>
            </a:r>
            <a:r>
              <a:rPr lang="es-MX" sz="1100" dirty="0">
                <a:solidFill>
                  <a:srgbClr val="A800A8"/>
                </a:solidFill>
              </a:rPr>
              <a:t>“AUTORIDAD COMPETENTE” </a:t>
            </a:r>
            <a:r>
              <a:rPr lang="es-ES" sz="1200" dirty="0"/>
              <a:t>en los documentos presentados en la Solicitud Oficial, procederá el inicio de la presente etapa, la cual se desarrolla entorno a la </a:t>
            </a:r>
            <a:r>
              <a:rPr lang="es-ES" sz="1200" dirty="0">
                <a:solidFill>
                  <a:srgbClr val="FF0000"/>
                </a:solidFill>
              </a:rPr>
              <a:t>VISITA DE VERIFICACIÓN DE VALORACIÓN Y VIGENCIA DOCUMENTAL</a:t>
            </a:r>
            <a:r>
              <a:rPr lang="es-ES" sz="1200" dirty="0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s-ES" sz="1200" dirty="0"/>
              <a:t>de los expedientes objeto de la solicitud.</a:t>
            </a:r>
          </a:p>
          <a:p>
            <a:pPr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/>
              <a:defRPr/>
            </a:pPr>
            <a:endParaRPr lang="es-ES" sz="1100" dirty="0"/>
          </a:p>
          <a:p>
            <a:pPr algn="just" eaLnBrk="0" hangingPunct="0">
              <a:buClr>
                <a:srgbClr val="008000"/>
              </a:buClr>
              <a:buSzPct val="90000"/>
              <a:defRPr/>
            </a:pPr>
            <a:r>
              <a:rPr lang="es-ES" sz="12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¿QUÉ ES LA VISITA DE VERIFICACIÓN DE VALORACIÓN  Y  VIGENCIA DOCUMENTAL? </a:t>
            </a:r>
            <a:endParaRPr lang="es-ES" sz="16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  <a:p>
            <a:pPr algn="just" eaLnBrk="0" hangingPunct="0">
              <a:buClr>
                <a:srgbClr val="008000"/>
              </a:buClr>
              <a:buSzPct val="90000"/>
              <a:defRPr/>
            </a:pPr>
            <a:endParaRPr lang="es-ES" sz="800" dirty="0">
              <a:solidFill>
                <a:srgbClr val="008000"/>
              </a:solidFill>
            </a:endParaRPr>
          </a:p>
          <a:p>
            <a:pPr algn="just" eaLnBrk="0" hangingPunct="0">
              <a:buClr>
                <a:srgbClr val="008000"/>
              </a:buClr>
              <a:buSzPct val="90000"/>
              <a:defRPr/>
            </a:pPr>
            <a:r>
              <a:rPr lang="es-ES" sz="1200" dirty="0"/>
              <a:t>Es el acto mediante el cual la </a:t>
            </a:r>
            <a:r>
              <a:rPr lang="es-MX" sz="1100" dirty="0">
                <a:solidFill>
                  <a:srgbClr val="A800A8"/>
                </a:solidFill>
              </a:rPr>
              <a:t>“AUTORIDAD COMPETENTE” </a:t>
            </a:r>
            <a:r>
              <a:rPr lang="es-ES" sz="1200" dirty="0"/>
              <a:t>podrá:</a:t>
            </a:r>
          </a:p>
          <a:p>
            <a:pPr algn="just" eaLnBrk="0" hangingPunct="0">
              <a:buClr>
                <a:srgbClr val="008000"/>
              </a:buClr>
              <a:buSzPct val="90000"/>
              <a:defRPr/>
            </a:pPr>
            <a:endParaRPr lang="es-ES" sz="800" dirty="0"/>
          </a:p>
          <a:p>
            <a:pPr marL="185738" indent="-185738" algn="just" eaLnBrk="0" hangingPunct="0">
              <a:buClr>
                <a:srgbClr val="008000"/>
              </a:buClr>
              <a:buSzPct val="110000"/>
              <a:buFont typeface="+mj-lt"/>
              <a:buAutoNum type="arabicPeriod"/>
              <a:defRPr/>
            </a:pPr>
            <a:r>
              <a:rPr lang="es-MX" sz="1200" dirty="0"/>
              <a:t>Constatar la existencia física de los expedientes;</a:t>
            </a:r>
          </a:p>
          <a:p>
            <a:pPr marL="185738" indent="-185738" algn="just" eaLnBrk="0" hangingPunct="0">
              <a:buClr>
                <a:srgbClr val="008000"/>
              </a:buClr>
              <a:buSzPct val="110000"/>
              <a:buFont typeface="+mj-lt"/>
              <a:buAutoNum type="arabicPeriod"/>
              <a:defRPr/>
            </a:pPr>
            <a:endParaRPr lang="es-MX" sz="800" dirty="0"/>
          </a:p>
          <a:p>
            <a:pPr marL="185738" indent="-185738" algn="just" eaLnBrk="0" hangingPunct="0">
              <a:buClr>
                <a:srgbClr val="008000"/>
              </a:buClr>
              <a:buSzPct val="110000"/>
              <a:buFont typeface="+mj-lt"/>
              <a:buAutoNum type="arabicPeriod"/>
              <a:defRPr/>
            </a:pPr>
            <a:r>
              <a:rPr lang="es-MX" sz="1200" dirty="0"/>
              <a:t>Corroborar la veracidad de la información contenida en el Inventario Documental; y</a:t>
            </a:r>
          </a:p>
          <a:p>
            <a:pPr marL="185738" indent="-185738" algn="just" eaLnBrk="0" hangingPunct="0">
              <a:buClr>
                <a:srgbClr val="008000"/>
              </a:buClr>
              <a:buSzPct val="110000"/>
              <a:buFont typeface="+mj-lt"/>
              <a:buAutoNum type="arabicPeriod"/>
              <a:defRPr/>
            </a:pPr>
            <a:endParaRPr lang="es-MX" sz="800" dirty="0"/>
          </a:p>
          <a:p>
            <a:pPr marL="185738" indent="-185738" algn="just" eaLnBrk="0" hangingPunct="0">
              <a:buClr>
                <a:srgbClr val="008000"/>
              </a:buClr>
              <a:buSzPct val="110000"/>
              <a:buFont typeface="+mj-lt"/>
              <a:buAutoNum type="arabicPeriod"/>
              <a:defRPr/>
            </a:pPr>
            <a:r>
              <a:rPr lang="es-MX" sz="1200" dirty="0"/>
              <a:t>Reunir los elementos suficientes que sustenten el análisis técnico-histórico necesario para la emisión del dictamen.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8358214" y="1857364"/>
            <a:ext cx="500066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13</a:t>
            </a:r>
          </a:p>
        </p:txBody>
      </p:sp>
      <p:pic>
        <p:nvPicPr>
          <p:cNvPr id="11" name="Imagen 8">
            <a:extLst>
              <a:ext uri="{FF2B5EF4-FFF2-40B4-BE49-F238E27FC236}">
                <a16:creationId xmlns:a16="http://schemas.microsoft.com/office/drawing/2014/main" xmlns="" id="{031C1DA5-62DF-4544-AD7A-F16EB9B22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21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388424" y="1857364"/>
            <a:ext cx="469856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14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65" y="224631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30162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2">
            <a:extLst>
              <a:ext uri="{FF2B5EF4-FFF2-40B4-BE49-F238E27FC236}">
                <a16:creationId xmlns:a16="http://schemas.microsoft.com/office/drawing/2014/main" xmlns="" id="{9C5462A5-66A4-4C10-B908-D89C222E6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913206"/>
            <a:ext cx="7354367" cy="5630578"/>
          </a:xfrm>
          <a:prstGeom prst="rect">
            <a:avLst/>
          </a:prstGeom>
          <a:noFill/>
          <a:ln>
            <a:noFill/>
          </a:ln>
        </p:spPr>
        <p:txBody>
          <a:bodyPr wrap="square" lIns="82104" tIns="41052" rIns="82104" bIns="41052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1938" indent="-173038" algn="just" defTabSz="628650">
              <a:buClr>
                <a:srgbClr val="008000"/>
              </a:buClr>
              <a:buSzPct val="120000"/>
              <a:buFont typeface="+mj-lt"/>
              <a:buAutoNum type="romanUcPeriod"/>
              <a:tabLst>
                <a:tab pos="628650" algn="l"/>
              </a:tabLst>
              <a:defRPr/>
            </a:pPr>
            <a:r>
              <a:rPr lang="es-ES" sz="1200" dirty="0"/>
              <a:t>Mediante oficio, la </a:t>
            </a:r>
            <a:r>
              <a:rPr lang="es-MX" sz="1200" dirty="0">
                <a:solidFill>
                  <a:srgbClr val="A800A8"/>
                </a:solidFill>
              </a:rPr>
              <a:t>“AUTORIDAD COMPETENTE” </a:t>
            </a:r>
            <a:r>
              <a:rPr lang="es-ES" sz="1200" dirty="0"/>
              <a:t>notificará al Solicitante lo siguiente: </a:t>
            </a:r>
          </a:p>
          <a:p>
            <a:pPr marL="361950" indent="-184150" algn="just" defTabSz="628650">
              <a:buClr>
                <a:srgbClr val="008000"/>
              </a:buClr>
              <a:buSzPct val="90000"/>
              <a:tabLst>
                <a:tab pos="628650" algn="l"/>
              </a:tabLst>
              <a:defRPr/>
            </a:pPr>
            <a:endParaRPr lang="es-ES" sz="10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r>
              <a:rPr lang="es-ES" sz="1200" dirty="0"/>
              <a:t>La </a:t>
            </a:r>
            <a:r>
              <a:rPr lang="es-ES" sz="1200" dirty="0">
                <a:solidFill>
                  <a:srgbClr val="FF0000"/>
                </a:solidFill>
              </a:rPr>
              <a:t>autorización</a:t>
            </a:r>
            <a:r>
              <a:rPr lang="es-ES" sz="1200" dirty="0"/>
              <a:t> para realizar la correspondiente </a:t>
            </a:r>
            <a:r>
              <a:rPr lang="es-ES" sz="1200" dirty="0">
                <a:solidFill>
                  <a:srgbClr val="FF0000"/>
                </a:solidFill>
              </a:rPr>
              <a:t>VISITA DE VERIFICACIÓN DE VALORACIÓN Y VIGENCIA DOCUMENTAL</a:t>
            </a:r>
            <a:r>
              <a:rPr lang="es-ES" sz="1200" dirty="0"/>
              <a:t>;</a:t>
            </a:r>
            <a:endParaRPr lang="es-MX" sz="12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endParaRPr lang="es-ES" sz="10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r>
              <a:rPr lang="es-ES" sz="1200" dirty="0"/>
              <a:t>La </a:t>
            </a:r>
            <a:r>
              <a:rPr lang="es-ES" sz="1200" dirty="0">
                <a:solidFill>
                  <a:srgbClr val="FF0000"/>
                </a:solidFill>
              </a:rPr>
              <a:t>designación</a:t>
            </a:r>
            <a:r>
              <a:rPr lang="es-ES" sz="1200" dirty="0"/>
              <a:t> del personal (indicando nombres y cargos), para realizar la diligencia en su representación;</a:t>
            </a:r>
            <a:endParaRPr lang="es-MX" sz="12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endParaRPr lang="es-ES" sz="12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r>
              <a:rPr lang="es-ES" sz="1200" dirty="0">
                <a:solidFill>
                  <a:srgbClr val="FF0000"/>
                </a:solidFill>
              </a:rPr>
              <a:t>Requerimiento</a:t>
            </a:r>
            <a:r>
              <a:rPr lang="es-ES" sz="1200" dirty="0"/>
              <a:t>, para que </a:t>
            </a:r>
            <a:r>
              <a:rPr lang="es-ES" sz="1200" dirty="0">
                <a:solidFill>
                  <a:srgbClr val="FF0000"/>
                </a:solidFill>
              </a:rPr>
              <a:t>comparezca </a:t>
            </a:r>
            <a:r>
              <a:rPr lang="es-ES" sz="1200" dirty="0"/>
              <a:t>el Servidor Público Responsable de la Unidad del Archivo Histórico, y de los Servidores Públicos que determine la</a:t>
            </a:r>
            <a:r>
              <a:rPr lang="es-ES" sz="1400" dirty="0"/>
              <a:t> </a:t>
            </a:r>
            <a:r>
              <a:rPr lang="es-MX" sz="1100" dirty="0">
                <a:solidFill>
                  <a:srgbClr val="A800A8"/>
                </a:solidFill>
              </a:rPr>
              <a:t>“AUTORIDAD COMPETENTE”</a:t>
            </a:r>
            <a:r>
              <a:rPr lang="es-ES" sz="1200" dirty="0"/>
              <a:t>.</a:t>
            </a:r>
          </a:p>
          <a:p>
            <a:pPr marL="533400" indent="-88900" algn="just">
              <a:buClr>
                <a:srgbClr val="008000"/>
              </a:buClr>
              <a:buSzPct val="110000"/>
              <a:buFont typeface="Arial" pitchFamily="34" charset="0"/>
              <a:buChar char="•"/>
              <a:defRPr/>
            </a:pPr>
            <a:endParaRPr lang="es-ES" sz="800" dirty="0"/>
          </a:p>
          <a:p>
            <a:pPr marL="361950" indent="-18415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endParaRPr lang="es-ES" sz="1600" dirty="0"/>
          </a:p>
          <a:p>
            <a:pPr marL="261938" indent="-261938" algn="just">
              <a:buClr>
                <a:srgbClr val="008000"/>
              </a:buClr>
              <a:buSzPct val="120000"/>
              <a:buFont typeface="+mj-lt"/>
              <a:buAutoNum type="romanUcPeriod" startAt="2"/>
              <a:defRPr/>
            </a:pPr>
            <a:r>
              <a:rPr lang="es-ES" sz="1200" dirty="0"/>
              <a:t>En la fecha y hora programada con el </a:t>
            </a:r>
            <a:r>
              <a:rPr lang="es-ES" sz="1200" dirty="0">
                <a:solidFill>
                  <a:srgbClr val="C00000"/>
                </a:solidFill>
              </a:rPr>
              <a:t>Titular del Área Coordinadora de Archivos</a:t>
            </a:r>
            <a:r>
              <a:rPr lang="es-ES" sz="1200" dirty="0"/>
              <a:t>, se llevará acabo la </a:t>
            </a:r>
            <a:r>
              <a:rPr lang="es-ES" sz="1200" dirty="0">
                <a:solidFill>
                  <a:srgbClr val="008000"/>
                </a:solidFill>
              </a:rPr>
              <a:t>VISITA DE VERIFICACIÓN DE VALORACIÓN Y VIGENCIA DOCUMENTAL</a:t>
            </a:r>
            <a:r>
              <a:rPr lang="es-ES" sz="1200" dirty="0"/>
              <a:t>, por lo que se debe tomar en cuenta lo siguiente:</a:t>
            </a:r>
          </a:p>
          <a:p>
            <a:pPr marL="444500" indent="-177800" algn="just">
              <a:buClr>
                <a:srgbClr val="008000"/>
              </a:buClr>
              <a:buSzPct val="110000"/>
              <a:buFont typeface="Arial" pitchFamily="34" charset="0"/>
              <a:buChar char="•"/>
              <a:defRPr/>
            </a:pPr>
            <a:endParaRPr lang="es-ES" sz="8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r>
              <a:rPr lang="es-ES" sz="1200" dirty="0"/>
              <a:t>Con el fin de dilucidar dudas sobre expedientes específicos, la </a:t>
            </a:r>
            <a:r>
              <a:rPr lang="es-MX" sz="1200" dirty="0">
                <a:solidFill>
                  <a:srgbClr val="A800A8"/>
                </a:solidFill>
              </a:rPr>
              <a:t>“AUTORIDAD COMPETENTE”</a:t>
            </a:r>
            <a:r>
              <a:rPr lang="es-ES" sz="1200" dirty="0"/>
              <a:t>podrá realizar </a:t>
            </a:r>
            <a:r>
              <a:rPr lang="es-ES" sz="1200" dirty="0">
                <a:solidFill>
                  <a:srgbClr val="FF0000"/>
                </a:solidFill>
              </a:rPr>
              <a:t>una o tantas</a:t>
            </a:r>
            <a:r>
              <a:rPr lang="es-ES" sz="1200" dirty="0"/>
              <a:t> visitas que considere necesarias.</a:t>
            </a:r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endParaRPr lang="es-ES" sz="8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r>
              <a:rPr lang="es-ES_tradnl" sz="1200" dirty="0"/>
              <a:t>Para contar con la evidencia del desarrollo de la visita, se levantará el </a:t>
            </a:r>
            <a:r>
              <a:rPr lang="es-ES_tradnl" sz="1200" dirty="0">
                <a:solidFill>
                  <a:srgbClr val="FF0000"/>
                </a:solidFill>
              </a:rPr>
              <a:t>acta</a:t>
            </a:r>
            <a:r>
              <a:rPr lang="es-ES_tradnl" sz="1200" dirty="0"/>
              <a:t> que haga constar por escrito lo que se tuvo a la vista; y para reforzar lo dicho, en su momento se tomarán fotografías, de las cuales, será elaborado </a:t>
            </a:r>
            <a:r>
              <a:rPr lang="es-ES_tradnl" sz="1200" dirty="0">
                <a:solidFill>
                  <a:srgbClr val="FF0000"/>
                </a:solidFill>
              </a:rPr>
              <a:t>reporte fotográfico </a:t>
            </a:r>
            <a:r>
              <a:rPr lang="es-ES_tradnl" sz="1200" dirty="0"/>
              <a:t>que formará parte integral del acta levantada.</a:t>
            </a:r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endParaRPr lang="es-ES_tradnl" sz="12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r>
              <a:rPr lang="es-ES_tradnl" sz="1200" dirty="0"/>
              <a:t>Considerando el resultado de la revisión física, en los casos donde se constate la existencia de algún valor secundario en los expedientes, el </a:t>
            </a:r>
            <a:r>
              <a:rPr lang="es-ES_tradnl" sz="1200" dirty="0">
                <a:solidFill>
                  <a:srgbClr val="00B050"/>
                </a:solidFill>
              </a:rPr>
              <a:t>Servidor Público competente</a:t>
            </a:r>
            <a:r>
              <a:rPr lang="es-ES_tradnl" sz="1200" dirty="0"/>
              <a:t>, procederá a elaborar las correspondientes </a:t>
            </a:r>
            <a:r>
              <a:rPr lang="es-ES_tradnl" sz="1200" dirty="0">
                <a:solidFill>
                  <a:srgbClr val="FF0000"/>
                </a:solidFill>
              </a:rPr>
              <a:t>Fichas Técnico-Histórico </a:t>
            </a:r>
            <a:r>
              <a:rPr lang="es-ES_tradnl" sz="1200" dirty="0"/>
              <a:t>que determinen el Destino Final de los documentos sujetos a la presente </a:t>
            </a:r>
            <a:r>
              <a:rPr lang="es-ES_tradnl" sz="1200" dirty="0" err="1"/>
              <a:t>solicitid</a:t>
            </a:r>
            <a:r>
              <a:rPr lang="es-ES_tradnl" sz="1200" dirty="0"/>
              <a:t>.</a:t>
            </a:r>
            <a:endParaRPr lang="es-MX" sz="12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endParaRPr lang="es-ES_tradnl" sz="1200" dirty="0"/>
          </a:p>
          <a:p>
            <a:pPr marL="444500" indent="-177800" algn="just">
              <a:buClr>
                <a:srgbClr val="008000"/>
              </a:buClr>
              <a:buSzPct val="90000"/>
              <a:buFont typeface="+mj-lt"/>
              <a:buAutoNum type="arabicPeriod"/>
              <a:defRPr/>
            </a:pPr>
            <a:endParaRPr lang="es-ES" sz="1050" dirty="0"/>
          </a:p>
        </p:txBody>
      </p:sp>
    </p:spTree>
    <p:extLst>
      <p:ext uri="{BB962C8B-B14F-4D97-AF65-F5344CB8AC3E}">
        <p14:creationId xmlns:p14="http://schemas.microsoft.com/office/powerpoint/2010/main" val="820479680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638648" y="1857364"/>
            <a:ext cx="469856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15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12" y="116632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30162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12">
            <a:extLst>
              <a:ext uri="{FF2B5EF4-FFF2-40B4-BE49-F238E27FC236}">
                <a16:creationId xmlns:a16="http://schemas.microsoft.com/office/drawing/2014/main" xmlns="" id="{57D51BA9-78A9-4652-9232-077CC696C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12" y="652940"/>
            <a:ext cx="8415728" cy="6205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104" tIns="41052" rIns="82104" bIns="41052">
            <a:noAutofit/>
          </a:bodyPr>
          <a:lstStyle/>
          <a:p>
            <a:pPr marL="266700" indent="-266700" algn="just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D.   </a:t>
            </a:r>
            <a:r>
              <a:rPr lang="es-ES" sz="1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ETAPA DE LA PRONUNCIACIÓN DEL DICTAMEN</a:t>
            </a:r>
          </a:p>
          <a:p>
            <a:pPr marL="266700" indent="-266700" algn="just" eaLnBrk="0" hangingPunct="0">
              <a:buClr>
                <a:srgbClr val="008000"/>
              </a:buClr>
              <a:buSzPct val="110000"/>
              <a:defRPr/>
            </a:pPr>
            <a:endParaRPr lang="es-ES" sz="1200" dirty="0">
              <a:solidFill>
                <a:srgbClr val="000000"/>
              </a:solidFill>
            </a:endParaRPr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/>
              <a:defRPr/>
            </a:pPr>
            <a:r>
              <a:rPr lang="es-ES" sz="1200" dirty="0">
                <a:solidFill>
                  <a:srgbClr val="000000"/>
                </a:solidFill>
              </a:rPr>
              <a:t>No existiendo observación derivada de la visita, se podrá </a:t>
            </a:r>
            <a:r>
              <a:rPr lang="es-ES" sz="1200" dirty="0">
                <a:solidFill>
                  <a:srgbClr val="FF0000"/>
                </a:solidFill>
              </a:rPr>
              <a:t>proyectar</a:t>
            </a:r>
            <a:r>
              <a:rPr lang="es-ES" sz="1200" dirty="0"/>
              <a:t> el </a:t>
            </a:r>
            <a:r>
              <a:rPr lang="es-ES" sz="1200" dirty="0">
                <a:solidFill>
                  <a:srgbClr val="FF0000"/>
                </a:solidFill>
              </a:rPr>
              <a:t>Dictamen de Baja Documental y/o Transferencia Secundaria, </a:t>
            </a:r>
            <a:r>
              <a:rPr lang="es-ES" sz="1200" dirty="0"/>
              <a:t>así como la </a:t>
            </a:r>
            <a:r>
              <a:rPr lang="es-ES" sz="1200" dirty="0">
                <a:solidFill>
                  <a:srgbClr val="FF0000"/>
                </a:solidFill>
              </a:rPr>
              <a:t>Declaratoria de Patrimonio Documental del Estado de Hidalgo.</a:t>
            </a: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</a:pPr>
            <a:r>
              <a:rPr lang="es-ES" sz="1200" dirty="0"/>
              <a:t>Una vez proyectado el dictamen, el área operativa correspondiente lo enviará a la </a:t>
            </a:r>
            <a:r>
              <a:rPr lang="es-MX" sz="1100" dirty="0">
                <a:solidFill>
                  <a:srgbClr val="A800A8"/>
                </a:solidFill>
              </a:rPr>
              <a:t>“AUTORIDAD COMPETENTE” </a:t>
            </a:r>
            <a:r>
              <a:rPr lang="es-ES" sz="1200" dirty="0"/>
              <a:t>para su revisión y en su caso autorización, con el correspondiente </a:t>
            </a:r>
            <a:r>
              <a:rPr lang="es-MX" sz="1200" dirty="0">
                <a:solidFill>
                  <a:srgbClr val="A800A8"/>
                </a:solidFill>
              </a:rPr>
              <a:t>Inventario(s)</a:t>
            </a:r>
            <a:r>
              <a:rPr lang="es-ES" sz="1200" dirty="0"/>
              <a:t> para su validación.</a:t>
            </a:r>
            <a:endParaRPr lang="es-ES_tradnl" sz="1200" u="sng" dirty="0">
              <a:solidFill>
                <a:srgbClr val="000000"/>
              </a:solidFill>
            </a:endParaRPr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</a:pPr>
            <a:endParaRPr lang="es-ES" sz="1200" u="sng" dirty="0"/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</a:pPr>
            <a:r>
              <a:rPr lang="es-ES" sz="1200" dirty="0"/>
              <a:t>En caso que el dictamen sea autorizado y el </a:t>
            </a:r>
            <a:r>
              <a:rPr lang="es-MX" sz="1200" dirty="0">
                <a:solidFill>
                  <a:srgbClr val="A800A8"/>
                </a:solidFill>
              </a:rPr>
              <a:t>Inventario(s)</a:t>
            </a:r>
            <a:r>
              <a:rPr lang="es-ES" sz="1200" dirty="0"/>
              <a:t> validado(s) por la </a:t>
            </a:r>
            <a:r>
              <a:rPr lang="es-MX" sz="1100" dirty="0">
                <a:solidFill>
                  <a:srgbClr val="A800A8"/>
                </a:solidFill>
              </a:rPr>
              <a:t>“AUTORIDAD COMPETENTE”</a:t>
            </a:r>
            <a:r>
              <a:rPr lang="es-ES" sz="1200" dirty="0"/>
              <a:t>, mediante oficio serán entregados al </a:t>
            </a:r>
            <a:r>
              <a:rPr lang="es-ES" sz="1200" dirty="0">
                <a:solidFill>
                  <a:srgbClr val="A800A8"/>
                </a:solidFill>
              </a:rPr>
              <a:t>Solicitante</a:t>
            </a:r>
            <a:r>
              <a:rPr lang="es-ES" sz="1200" dirty="0"/>
              <a:t>.</a:t>
            </a:r>
            <a:endParaRPr lang="es-ES" sz="1200" u="sng" dirty="0">
              <a:solidFill>
                <a:srgbClr val="000000"/>
              </a:solidFill>
            </a:endParaRPr>
          </a:p>
          <a:p>
            <a:pPr marL="266700" indent="-266700" algn="just" eaLnBrk="0" hangingPunct="0">
              <a:buClr>
                <a:srgbClr val="008000"/>
              </a:buClr>
              <a:buSzPct val="120000"/>
              <a:buFont typeface="Arial" pitchFamily="34" charset="0"/>
              <a:buAutoNum type="romanUcPeriod" startAt="2"/>
            </a:pPr>
            <a:endParaRPr lang="es-ES" sz="1200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r>
              <a:rPr lang="es-ES" sz="1200" dirty="0"/>
              <a:t>De acuerdo a la función otorgada al </a:t>
            </a:r>
            <a:r>
              <a:rPr lang="es-ES" sz="1200" dirty="0">
                <a:solidFill>
                  <a:srgbClr val="A800A8"/>
                </a:solidFill>
              </a:rPr>
              <a:t>Director del Archivo General del Estado</a:t>
            </a:r>
            <a:r>
              <a:rPr lang="es-ES" sz="1200" dirty="0"/>
              <a:t> en el artículo 98  fracción V del </a:t>
            </a:r>
            <a:r>
              <a:rPr lang="es-ES" sz="1200" dirty="0">
                <a:solidFill>
                  <a:srgbClr val="A800A8"/>
                </a:solidFill>
              </a:rPr>
              <a:t>Ley de Archivos para el Estado de Hidalgo</a:t>
            </a:r>
            <a:r>
              <a:rPr lang="es-ES" sz="1200" dirty="0"/>
              <a:t>, para vigilar el cumplimiento de las normas expedidas para regular la transferencia y eliminación de los documentos que integren los archivos con motivo de la gestión administrativa; en todo dictamen </a:t>
            </a:r>
            <a:r>
              <a:rPr lang="es-ES" sz="1200" dirty="0">
                <a:solidFill>
                  <a:srgbClr val="FF0000"/>
                </a:solidFill>
              </a:rPr>
              <a:t>solicitará</a:t>
            </a:r>
            <a:r>
              <a:rPr lang="es-ES" sz="1200" dirty="0"/>
              <a:t> el </a:t>
            </a:r>
            <a:r>
              <a:rPr lang="es-ES" sz="1200" dirty="0">
                <a:solidFill>
                  <a:srgbClr val="FF0000"/>
                </a:solidFill>
              </a:rPr>
              <a:t>acta circunstanciada </a:t>
            </a:r>
            <a:r>
              <a:rPr lang="es-ES" sz="1200" dirty="0"/>
              <a:t>que </a:t>
            </a:r>
            <a:r>
              <a:rPr lang="es-ES" sz="1200" dirty="0">
                <a:solidFill>
                  <a:srgbClr val="FF0000"/>
                </a:solidFill>
              </a:rPr>
              <a:t>acredite</a:t>
            </a:r>
            <a:r>
              <a:rPr lang="es-ES" sz="1200" dirty="0"/>
              <a:t> la </a:t>
            </a:r>
            <a:r>
              <a:rPr lang="es-ES" sz="1200" dirty="0">
                <a:solidFill>
                  <a:srgbClr val="FF0000"/>
                </a:solidFill>
              </a:rPr>
              <a:t>Baja Documental </a:t>
            </a:r>
            <a:r>
              <a:rPr lang="es-ES" sz="1200" dirty="0"/>
              <a:t>autorizada, así como el </a:t>
            </a:r>
            <a:r>
              <a:rPr lang="es-ES" sz="1200" dirty="0">
                <a:solidFill>
                  <a:srgbClr val="FF0000"/>
                </a:solidFill>
              </a:rPr>
              <a:t>documento que haga constar </a:t>
            </a:r>
            <a:r>
              <a:rPr lang="es-ES" sz="1200" dirty="0"/>
              <a:t>la </a:t>
            </a:r>
            <a:r>
              <a:rPr lang="es-ES" sz="1200" dirty="0">
                <a:solidFill>
                  <a:srgbClr val="FF0000"/>
                </a:solidFill>
              </a:rPr>
              <a:t>Transferencia Secundaria </a:t>
            </a:r>
            <a:r>
              <a:rPr lang="es-ES" sz="1200" dirty="0"/>
              <a:t>de los expedientes que deben ser incorporados a un Archivo Histórico.</a:t>
            </a:r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r>
              <a:rPr lang="es-ES" sz="1200" dirty="0"/>
              <a:t>El </a:t>
            </a:r>
            <a:r>
              <a:rPr lang="es-ES" sz="1200" dirty="0">
                <a:solidFill>
                  <a:srgbClr val="00B050"/>
                </a:solidFill>
              </a:rPr>
              <a:t>PLAZO </a:t>
            </a:r>
            <a:r>
              <a:rPr lang="es-ES" sz="1200" dirty="0"/>
              <a:t>referido, dentro de los </a:t>
            </a:r>
            <a:r>
              <a:rPr lang="es-ES" sz="1200" dirty="0">
                <a:solidFill>
                  <a:srgbClr val="FF0000"/>
                </a:solidFill>
              </a:rPr>
              <a:t>15 días naturales</a:t>
            </a:r>
            <a:r>
              <a:rPr lang="es-ES" sz="1200" dirty="0"/>
              <a:t> </a:t>
            </a:r>
            <a:r>
              <a:rPr lang="es-ES" sz="1200" dirty="0">
                <a:solidFill>
                  <a:srgbClr val="FF0000"/>
                </a:solidFill>
              </a:rPr>
              <a:t>previo a su vencimiento</a:t>
            </a:r>
            <a:r>
              <a:rPr lang="es-ES" sz="1200" dirty="0"/>
              <a:t>, el </a:t>
            </a:r>
            <a:r>
              <a:rPr lang="es-ES" sz="1200" dirty="0">
                <a:solidFill>
                  <a:srgbClr val="A800A8"/>
                </a:solidFill>
              </a:rPr>
              <a:t>Solicitante</a:t>
            </a:r>
            <a:r>
              <a:rPr lang="es-ES" sz="1200" dirty="0"/>
              <a:t> mediante oficio puede requerir ante la </a:t>
            </a:r>
            <a:r>
              <a:rPr lang="es-MX" sz="1200" dirty="0">
                <a:solidFill>
                  <a:srgbClr val="A800A8"/>
                </a:solidFill>
              </a:rPr>
              <a:t>“AUTORIDAD COMPETENTE” </a:t>
            </a:r>
            <a:r>
              <a:rPr lang="es-ES" sz="1200" dirty="0"/>
              <a:t>, por </a:t>
            </a:r>
            <a:r>
              <a:rPr lang="es-ES" sz="1200" dirty="0">
                <a:solidFill>
                  <a:srgbClr val="FF0000"/>
                </a:solidFill>
              </a:rPr>
              <a:t>única ocasión, </a:t>
            </a:r>
            <a:r>
              <a:rPr lang="es-ES" sz="1200" dirty="0"/>
              <a:t> </a:t>
            </a:r>
            <a:r>
              <a:rPr lang="es-ES" sz="1200" dirty="0">
                <a:solidFill>
                  <a:srgbClr val="FF0000"/>
                </a:solidFill>
              </a:rPr>
              <a:t>PRÓRROGA </a:t>
            </a:r>
            <a:r>
              <a:rPr lang="es-ES" sz="1200" dirty="0"/>
              <a:t>por el </a:t>
            </a:r>
            <a:r>
              <a:rPr lang="es-ES" sz="1200" dirty="0">
                <a:solidFill>
                  <a:srgbClr val="FF0000"/>
                </a:solidFill>
              </a:rPr>
              <a:t>mismo número </a:t>
            </a:r>
            <a:r>
              <a:rPr lang="es-ES" sz="1200" dirty="0"/>
              <a:t>de días concedido en el dictamen.</a:t>
            </a:r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r>
              <a:rPr lang="es-ES" sz="1200" dirty="0"/>
              <a:t>En el proceso de valoración secundaria, en términos de la ley de la materia, con la </a:t>
            </a:r>
            <a:r>
              <a:rPr lang="es-ES" sz="1200" dirty="0">
                <a:solidFill>
                  <a:srgbClr val="FF0000"/>
                </a:solidFill>
              </a:rPr>
              <a:t>emisión del Dictamen de Baja Documental y/o Transferencia Secundaria</a:t>
            </a:r>
            <a:r>
              <a:rPr lang="es-ES" sz="1200" dirty="0"/>
              <a:t>, la</a:t>
            </a:r>
            <a:r>
              <a:rPr lang="es-ES" sz="1400" dirty="0"/>
              <a:t> </a:t>
            </a:r>
            <a:r>
              <a:rPr lang="es-MX" sz="1100" dirty="0">
                <a:solidFill>
                  <a:srgbClr val="A800A8"/>
                </a:solidFill>
              </a:rPr>
              <a:t>“AUTORIDAD COMPETENTE”</a:t>
            </a:r>
            <a:r>
              <a:rPr lang="es-ES" sz="1400" dirty="0"/>
              <a:t>, </a:t>
            </a:r>
            <a:r>
              <a:rPr lang="es-ES" sz="1200" dirty="0">
                <a:solidFill>
                  <a:srgbClr val="FF0000"/>
                </a:solidFill>
              </a:rPr>
              <a:t>cumple</a:t>
            </a:r>
            <a:r>
              <a:rPr lang="es-ES" sz="1200" dirty="0"/>
              <a:t> con su función sustantiva para conocer y resolver sobre las peticiones presentadas por los Sujetos Obligados para determinar el destino final de sus series y/o subseries documentales.</a:t>
            </a:r>
          </a:p>
          <a:p>
            <a:pPr marL="266700" indent="-266700" algn="just" eaLnBrk="0" hangingPunct="0">
              <a:buClr>
                <a:srgbClr val="008000"/>
              </a:buClr>
              <a:buSzPct val="110000"/>
              <a:buFont typeface="Arial" pitchFamily="34" charset="0"/>
              <a:buAutoNum type="romanUcPeriod" startAt="2"/>
            </a:pPr>
            <a:endParaRPr lang="es-ES" sz="1200" dirty="0"/>
          </a:p>
          <a:p>
            <a:pPr marL="266700" algn="just" eaLnBrk="0" hangingPunct="0">
              <a:buClr>
                <a:srgbClr val="008000"/>
              </a:buClr>
            </a:pPr>
            <a:endParaRPr lang="es-ES_tradnl" sz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xmlns="" id="{667136BD-4D0C-498B-9084-34AE1E780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82" y="3862515"/>
            <a:ext cx="8208912" cy="7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Clr>
                <a:srgbClr val="008000"/>
              </a:buClr>
              <a:buSzPct val="110000"/>
            </a:pPr>
            <a:r>
              <a:rPr lang="es-ES" sz="1100" dirty="0"/>
              <a:t>Por tanto, el </a:t>
            </a:r>
            <a:r>
              <a:rPr lang="es-ES" sz="1100" dirty="0">
                <a:solidFill>
                  <a:srgbClr val="A800A8"/>
                </a:solidFill>
              </a:rPr>
              <a:t>Solicitante</a:t>
            </a:r>
            <a:r>
              <a:rPr lang="es-ES" sz="1100" dirty="0"/>
              <a:t> debe presentar ante el </a:t>
            </a:r>
            <a:r>
              <a:rPr lang="es-ES" sz="1100" dirty="0">
                <a:solidFill>
                  <a:srgbClr val="A800A8"/>
                </a:solidFill>
              </a:rPr>
              <a:t>Director del Archivo General del Estado</a:t>
            </a:r>
            <a:r>
              <a:rPr lang="es-ES" sz="1100" dirty="0"/>
              <a:t> en tiempo y forma la documentación requerida en el Dictamen de Baja Documental y/o Transferencia Secundaria,  en un </a:t>
            </a:r>
            <a:r>
              <a:rPr lang="es-ES" sz="1100" dirty="0">
                <a:solidFill>
                  <a:srgbClr val="00B050"/>
                </a:solidFill>
              </a:rPr>
              <a:t>PLAZO</a:t>
            </a:r>
            <a:r>
              <a:rPr lang="es-ES" sz="1100" dirty="0"/>
              <a:t> de </a:t>
            </a:r>
            <a:r>
              <a:rPr lang="es-ES" sz="1100" dirty="0">
                <a:solidFill>
                  <a:srgbClr val="FF0000"/>
                </a:solidFill>
              </a:rPr>
              <a:t>45 días naturales</a:t>
            </a:r>
            <a:r>
              <a:rPr lang="es-ES" sz="1100" dirty="0"/>
              <a:t> contados a partir de la </a:t>
            </a:r>
            <a:r>
              <a:rPr lang="es-ES" sz="1100" dirty="0">
                <a:solidFill>
                  <a:srgbClr val="FF0000"/>
                </a:solidFill>
              </a:rPr>
              <a:t>fecha de su entrega al </a:t>
            </a:r>
            <a:r>
              <a:rPr lang="es-ES" sz="1100" dirty="0">
                <a:solidFill>
                  <a:srgbClr val="C00000"/>
                </a:solidFill>
              </a:rPr>
              <a:t>Titular del Área Coordinadora de Archivos</a:t>
            </a:r>
            <a:r>
              <a:rPr lang="es-ES" sz="1100" dirty="0"/>
              <a:t>. </a:t>
            </a:r>
            <a:r>
              <a:rPr lang="es-ES" sz="1100" dirty="0">
                <a:solidFill>
                  <a:srgbClr val="C00000"/>
                </a:solidFill>
              </a:rPr>
              <a:t>–Ley de Archivos vigente al 2021-</a:t>
            </a:r>
            <a:endParaRPr lang="es-ES" sz="1100" dirty="0"/>
          </a:p>
          <a:p>
            <a:pPr algn="just">
              <a:spcBef>
                <a:spcPct val="50000"/>
              </a:spcBef>
              <a:defRPr/>
            </a:pPr>
            <a:endParaRPr lang="es-ES" sz="100" dirty="0">
              <a:latin typeface="+mj-lt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xmlns="" id="{982964B8-C1F5-424C-8836-663957A8B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12" y="5112908"/>
            <a:ext cx="8415727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algn="just" eaLnBrk="0" hangingPunct="0">
              <a:buClr>
                <a:srgbClr val="008000"/>
              </a:buClr>
            </a:pPr>
            <a:r>
              <a:rPr lang="es-ES_tradnl" sz="12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NOTA: </a:t>
            </a:r>
            <a:r>
              <a: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no se realizan los requerimientos en tiempo y forma, se notificará para sus efectos al Órgano Interno de Control del Sujeto Obligado, por ser la instancia facultada para conocer de los actos u omisiones que impliquen el incumplimiento de las disposiciones jurídicas en materia de archivos, y por ser la autoridad competente para aplicar la Ley de Responsabilidades de los Servidores Públicos para el Estado de Hidalgo. </a:t>
            </a:r>
            <a:r>
              <a:rPr lang="es-ES" sz="1200" dirty="0">
                <a:solidFill>
                  <a:srgbClr val="C00000"/>
                </a:solidFill>
              </a:rPr>
              <a:t>–Ley de Archivos vigente al 2021-</a:t>
            </a:r>
            <a:endParaRPr lang="es-ES_tradnl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ct val="50000"/>
              </a:spcBef>
              <a:defRPr/>
            </a:pPr>
            <a:endParaRPr lang="es-ES" sz="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3194995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66640" y="1857364"/>
            <a:ext cx="469856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16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65" y="224631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30162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2">
            <a:extLst>
              <a:ext uri="{FF2B5EF4-FFF2-40B4-BE49-F238E27FC236}">
                <a16:creationId xmlns:a16="http://schemas.microsoft.com/office/drawing/2014/main" xmlns="" id="{AE0D420E-1C25-451C-8566-9B779482D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04664"/>
            <a:ext cx="8424936" cy="6223048"/>
          </a:xfrm>
          <a:prstGeom prst="rect">
            <a:avLst/>
          </a:prstGeom>
          <a:noFill/>
          <a:ln>
            <a:noFill/>
          </a:ln>
        </p:spPr>
        <p:txBody>
          <a:bodyPr wrap="square" lIns="82104" tIns="41052" rIns="82104" bIns="41052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>
              <a:buClr>
                <a:srgbClr val="008000"/>
              </a:buClr>
              <a:buSzPct val="110000"/>
              <a:buFont typeface="+mj-lt"/>
              <a:buAutoNum type="romanUcPeriod" startAt="9"/>
            </a:pPr>
            <a:endParaRPr lang="es-ES" sz="1000" dirty="0"/>
          </a:p>
          <a:p>
            <a:pPr algn="just">
              <a:defRPr/>
            </a:pPr>
            <a:endParaRPr lang="es-ES" sz="14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>
              <a:defRPr/>
            </a:pPr>
            <a:r>
              <a:rPr lang="es-ES" sz="14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SERÁ MOTIVO DE IMPROCEDENCIA O CAUSA SUFICIENTE</a:t>
            </a:r>
          </a:p>
          <a:p>
            <a:pPr algn="ctr">
              <a:defRPr/>
            </a:pPr>
            <a:r>
              <a:rPr lang="es-ES" sz="14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PARA SUSPENDER EL PROCESO DE SOLICITUD DE DICTAMEN DE BAJA DOCUMENTAL Y/O TRANSFERENCIA SECUNDARIA:</a:t>
            </a:r>
          </a:p>
          <a:p>
            <a:pPr algn="just">
              <a:defRPr/>
            </a:pPr>
            <a:endParaRPr lang="es-ES" sz="12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r>
              <a:rPr lang="es-ES" sz="1200" dirty="0"/>
              <a:t>Si el </a:t>
            </a:r>
            <a:r>
              <a:rPr lang="es-ES" sz="1200" dirty="0">
                <a:uFill>
                  <a:solidFill>
                    <a:srgbClr val="66FF33"/>
                  </a:solidFill>
                </a:uFill>
              </a:rPr>
              <a:t>Oficio del Área Generadora</a:t>
            </a:r>
            <a:r>
              <a:rPr lang="es-ES" sz="1200" dirty="0"/>
              <a:t> no indica la </a:t>
            </a:r>
            <a:r>
              <a:rPr lang="es-ES" sz="1200" dirty="0">
                <a:solidFill>
                  <a:srgbClr val="FF0000"/>
                </a:solidFill>
              </a:rPr>
              <a:t>prescripción</a:t>
            </a:r>
            <a:r>
              <a:rPr lang="es-ES" sz="1200" dirty="0"/>
              <a:t> efectiva de los </a:t>
            </a:r>
            <a:r>
              <a:rPr lang="es-ES" sz="1200" dirty="0">
                <a:solidFill>
                  <a:srgbClr val="FF0000"/>
                </a:solidFill>
              </a:rPr>
              <a:t>valores administrativos</a:t>
            </a:r>
            <a:r>
              <a:rPr lang="es-ES" sz="1200" dirty="0"/>
              <a:t>,</a:t>
            </a:r>
            <a:r>
              <a:rPr lang="es-ES" sz="1200" dirty="0">
                <a:solidFill>
                  <a:srgbClr val="FF0000"/>
                </a:solidFill>
              </a:rPr>
              <a:t> legales</a:t>
            </a:r>
            <a:r>
              <a:rPr lang="es-ES" sz="1200" dirty="0"/>
              <a:t> y/o </a:t>
            </a:r>
            <a:r>
              <a:rPr lang="es-ES" sz="1200" dirty="0">
                <a:solidFill>
                  <a:srgbClr val="FF0000"/>
                </a:solidFill>
              </a:rPr>
              <a:t>fiscales</a:t>
            </a:r>
            <a:r>
              <a:rPr lang="es-ES" sz="1200" dirty="0"/>
              <a:t> (Valores Primarios).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endParaRPr lang="es-ES" sz="800" dirty="0"/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r>
              <a:rPr lang="es-ES" sz="1200" dirty="0"/>
              <a:t>Cuando el correspondiente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00FF00"/>
                  </a:solidFill>
                </a:uFill>
              </a:rPr>
              <a:t>Instrumento de Control y Consulta </a:t>
            </a:r>
            <a:r>
              <a:rPr lang="es-ES" sz="1200" dirty="0"/>
              <a:t>indique que un expediente no ha concluido su “Vigencia Documental”.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endParaRPr lang="es-ES" sz="1000" dirty="0"/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r>
              <a:rPr lang="es-ES" sz="1200" dirty="0"/>
              <a:t>Si el Área Generadora desapareció o se fusionó por razones asociadas al cumplimiento de su objeto o para incrementar su eficiencia institucional; el servidor público que funja como </a:t>
            </a:r>
            <a:r>
              <a:rPr lang="es-ES" sz="1200" dirty="0">
                <a:solidFill>
                  <a:srgbClr val="FF0000"/>
                </a:solidFill>
              </a:rPr>
              <a:t>responsable</a:t>
            </a:r>
            <a:r>
              <a:rPr lang="es-ES" sz="1200" dirty="0"/>
              <a:t> de los </a:t>
            </a:r>
            <a:r>
              <a:rPr lang="es-ES" sz="1200" dirty="0">
                <a:solidFill>
                  <a:srgbClr val="FF0000"/>
                </a:solidFill>
              </a:rPr>
              <a:t>expedientes</a:t>
            </a:r>
            <a:r>
              <a:rPr lang="es-ES" sz="1200" dirty="0"/>
              <a:t>, en el Oficio del Área Generadora </a:t>
            </a:r>
            <a:r>
              <a:rPr lang="es-ES" sz="1200" dirty="0">
                <a:solidFill>
                  <a:srgbClr val="FF0000"/>
                </a:solidFill>
              </a:rPr>
              <a:t>no especifique</a:t>
            </a:r>
            <a:r>
              <a:rPr lang="es-ES" sz="1200" dirty="0"/>
              <a:t> las </a:t>
            </a:r>
            <a:r>
              <a:rPr lang="es-ES" sz="1200" dirty="0">
                <a:solidFill>
                  <a:srgbClr val="FF0000"/>
                </a:solidFill>
              </a:rPr>
              <a:t>razones</a:t>
            </a:r>
            <a:r>
              <a:rPr lang="es-ES" sz="1200" dirty="0"/>
              <a:t> por las que los expedientes </a:t>
            </a:r>
            <a:r>
              <a:rPr lang="es-ES" sz="1200" dirty="0">
                <a:solidFill>
                  <a:srgbClr val="FF0000"/>
                </a:solidFill>
              </a:rPr>
              <a:t>quedaron bajo su cargo</a:t>
            </a:r>
            <a:r>
              <a:rPr lang="es-ES" sz="1200" dirty="0"/>
              <a:t>.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endParaRPr lang="es-ES" sz="1050" dirty="0"/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r>
              <a:rPr lang="es-ES" sz="1200" dirty="0"/>
              <a:t>Si el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Inventario</a:t>
            </a:r>
            <a:r>
              <a:rPr lang="es-ES" sz="1200" dirty="0"/>
              <a:t> no es elaborado con apego a los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00FF00"/>
                  </a:solidFill>
                </a:uFill>
              </a:rPr>
              <a:t>Instrumentos de Consulta</a:t>
            </a:r>
            <a:r>
              <a:rPr lang="es-ES" sz="1200" dirty="0"/>
              <a:t> del </a:t>
            </a:r>
            <a:r>
              <a:rPr lang="es-ES" sz="1200" dirty="0">
                <a:solidFill>
                  <a:srgbClr val="FF0000"/>
                </a:solidFill>
              </a:rPr>
              <a:t>año de ejercicio</a:t>
            </a:r>
            <a:r>
              <a:rPr lang="es-ES" sz="1200" dirty="0"/>
              <a:t> que corresponda, debidamente </a:t>
            </a:r>
            <a:r>
              <a:rPr lang="es-ES" sz="1200" dirty="0">
                <a:solidFill>
                  <a:srgbClr val="FF0000"/>
                </a:solidFill>
              </a:rPr>
              <a:t>validados</a:t>
            </a:r>
            <a:r>
              <a:rPr lang="es-ES" sz="1200" dirty="0"/>
              <a:t> por la </a:t>
            </a:r>
            <a:r>
              <a:rPr lang="es-MX" sz="1200" dirty="0">
                <a:solidFill>
                  <a:srgbClr val="A800A8"/>
                </a:solidFill>
              </a:rPr>
              <a:t>“AUTORIDAD COMPETENTE”</a:t>
            </a:r>
            <a:r>
              <a:rPr lang="es-ES" sz="1200" dirty="0"/>
              <a:t>.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endParaRPr lang="es-ES" sz="1050" dirty="0"/>
          </a:p>
          <a:p>
            <a:pPr marL="266700" indent="-180975" algn="just">
              <a:buClr>
                <a:srgbClr val="008000"/>
              </a:buClr>
              <a:buFont typeface="+mj-lt"/>
              <a:buAutoNum type="arabicPeriod"/>
              <a:defRPr/>
            </a:pPr>
            <a:r>
              <a:rPr lang="es-ES" sz="1200" dirty="0"/>
              <a:t>Cuando la información del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Inventario(s)</a:t>
            </a:r>
            <a:r>
              <a:rPr lang="es-ES" sz="1200" dirty="0"/>
              <a:t> no coincida con los correspondientes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00FF00"/>
                  </a:solidFill>
                </a:uFill>
              </a:rPr>
              <a:t>Instrumentos de Control y Consulta</a:t>
            </a:r>
            <a:r>
              <a:rPr lang="es-ES" sz="1200" dirty="0"/>
              <a:t>.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 startAt="6"/>
              <a:defRPr/>
            </a:pPr>
            <a:endParaRPr lang="es-ES" sz="1050" dirty="0"/>
          </a:p>
          <a:p>
            <a:pPr marL="266700" indent="-180975" algn="just">
              <a:buClr>
                <a:srgbClr val="008000"/>
              </a:buClr>
              <a:buFont typeface="+mj-lt"/>
              <a:buAutoNum type="arabicPeriod" startAt="7"/>
              <a:defRPr/>
            </a:pPr>
            <a:r>
              <a:rPr lang="es-ES" sz="1200" dirty="0"/>
              <a:t>Si la información del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Inventario</a:t>
            </a:r>
            <a:r>
              <a:rPr lang="es-ES" sz="1200" dirty="0"/>
              <a:t> no coincide con el </a:t>
            </a:r>
            <a:r>
              <a:rPr lang="es-ES" sz="1200" dirty="0">
                <a:uFill>
                  <a:solidFill>
                    <a:srgbClr val="66FF33"/>
                  </a:solidFill>
                </a:uFill>
              </a:rPr>
              <a:t>Oficio del Área Generadora</a:t>
            </a:r>
            <a:r>
              <a:rPr lang="es-ES" sz="1200" dirty="0"/>
              <a:t>.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 startAt="7"/>
              <a:defRPr/>
            </a:pPr>
            <a:endParaRPr lang="es-ES" sz="1050" dirty="0"/>
          </a:p>
          <a:p>
            <a:pPr marL="266700" indent="-180975" algn="just">
              <a:buClr>
                <a:srgbClr val="008000"/>
              </a:buClr>
              <a:buFont typeface="+mj-lt"/>
              <a:buAutoNum type="arabicPeriod" startAt="7"/>
              <a:defRPr/>
            </a:pPr>
            <a:r>
              <a:rPr lang="es-ES" sz="1200" dirty="0"/>
              <a:t>Si la información del </a:t>
            </a:r>
            <a:r>
              <a:rPr lang="es-ES" sz="1200" dirty="0">
                <a:uFill>
                  <a:solidFill>
                    <a:srgbClr val="66FF33"/>
                  </a:solidFill>
                </a:uFill>
              </a:rPr>
              <a:t>Oficio de Solicitud Oficial</a:t>
            </a:r>
            <a:r>
              <a:rPr lang="es-ES" sz="1200" dirty="0"/>
              <a:t> no coincide con el </a:t>
            </a:r>
            <a:r>
              <a:rPr lang="es-ES" sz="1200" dirty="0">
                <a:uFill>
                  <a:solidFill>
                    <a:srgbClr val="66FF33"/>
                  </a:solidFill>
                </a:uFill>
              </a:rPr>
              <a:t>Oficio del Área Generadora</a:t>
            </a:r>
            <a:r>
              <a:rPr lang="es-ES" sz="1200" dirty="0"/>
              <a:t>.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 startAt="7"/>
              <a:defRPr/>
            </a:pPr>
            <a:endParaRPr lang="es-ES" sz="1050" dirty="0"/>
          </a:p>
          <a:p>
            <a:pPr marL="266700" indent="-180975" algn="just">
              <a:buClr>
                <a:srgbClr val="008000"/>
              </a:buClr>
              <a:buFont typeface="+mj-lt"/>
              <a:buAutoNum type="arabicPeriod" startAt="9"/>
              <a:defRPr/>
            </a:pPr>
            <a:r>
              <a:rPr lang="es-ES" sz="1200" dirty="0"/>
              <a:t>Si los expedientes contienen información </a:t>
            </a:r>
            <a:r>
              <a:rPr lang="es-ES" sz="1200" dirty="0">
                <a:solidFill>
                  <a:srgbClr val="FF0000"/>
                </a:solidFill>
              </a:rPr>
              <a:t>RESERVADA</a:t>
            </a:r>
            <a:r>
              <a:rPr lang="es-ES" sz="1200" dirty="0"/>
              <a:t>. </a:t>
            </a:r>
          </a:p>
          <a:p>
            <a:pPr marL="266700" indent="-180975" algn="just">
              <a:buClr>
                <a:srgbClr val="008000"/>
              </a:buClr>
              <a:buFont typeface="+mj-lt"/>
              <a:buAutoNum type="arabicPeriod" startAt="9"/>
              <a:defRPr/>
            </a:pPr>
            <a:endParaRPr lang="es-ES" sz="1050" dirty="0"/>
          </a:p>
          <a:p>
            <a:pPr marL="266700" algn="just">
              <a:buClr>
                <a:srgbClr val="008000"/>
              </a:buClr>
              <a:defRPr/>
            </a:pPr>
            <a:r>
              <a:rPr lang="es-ES" sz="1200" dirty="0"/>
              <a:t>La </a:t>
            </a:r>
            <a:r>
              <a:rPr lang="es-ES" sz="1200" dirty="0">
                <a:solidFill>
                  <a:srgbClr val="A800A8"/>
                </a:solidFill>
              </a:rPr>
              <a:t>Ley de Transparencia</a:t>
            </a:r>
            <a:r>
              <a:rPr lang="es-ES" sz="1200" dirty="0"/>
              <a:t> especifica que la información RESERVADA es aquella clasificada con carácter temporal como restringida al acceso del público, por lo que los documentos deben ser </a:t>
            </a:r>
            <a:r>
              <a:rPr lang="es-ES" sz="1200" dirty="0">
                <a:solidFill>
                  <a:srgbClr val="FF0000"/>
                </a:solidFill>
              </a:rPr>
              <a:t>RESGUARDADOS</a:t>
            </a:r>
            <a:r>
              <a:rPr lang="es-ES" sz="1200" dirty="0"/>
              <a:t> y mantenerse </a:t>
            </a:r>
            <a:r>
              <a:rPr lang="es-ES" sz="1200" dirty="0">
                <a:solidFill>
                  <a:srgbClr val="FF0000"/>
                </a:solidFill>
              </a:rPr>
              <a:t>RESTRINGIDOS</a:t>
            </a:r>
            <a:r>
              <a:rPr lang="es-ES" sz="1200" dirty="0"/>
              <a:t>; siendo el </a:t>
            </a:r>
            <a:r>
              <a:rPr lang="es-ES" sz="1200" dirty="0">
                <a:solidFill>
                  <a:srgbClr val="FF0000"/>
                </a:solidFill>
              </a:rPr>
              <a:t>Archivo de Concentración</a:t>
            </a:r>
            <a:r>
              <a:rPr lang="es-ES" sz="1200" dirty="0"/>
              <a:t> en términos del artículo 18 fracción II de la </a:t>
            </a:r>
            <a:r>
              <a:rPr lang="es-ES" sz="1200" dirty="0">
                <a:solidFill>
                  <a:srgbClr val="A800A8"/>
                </a:solidFill>
              </a:rPr>
              <a:t>Ley de Archivos</a:t>
            </a:r>
            <a:r>
              <a:rPr lang="es-ES" sz="1200" dirty="0"/>
              <a:t>, el </a:t>
            </a:r>
            <a:r>
              <a:rPr lang="es-ES" sz="1200" dirty="0">
                <a:solidFill>
                  <a:srgbClr val="FF0000"/>
                </a:solidFill>
              </a:rPr>
              <a:t>responsable</a:t>
            </a:r>
            <a:r>
              <a:rPr lang="es-ES" sz="1200" dirty="0"/>
              <a:t> de conservar y custodiar precautoriamente la documentación </a:t>
            </a:r>
            <a:r>
              <a:rPr lang="es-ES" sz="1200" dirty="0">
                <a:solidFill>
                  <a:srgbClr val="FF0000"/>
                </a:solidFill>
              </a:rPr>
              <a:t>hasta cumplir </a:t>
            </a:r>
            <a:r>
              <a:rPr lang="es-ES" sz="1200" dirty="0"/>
              <a:t>su </a:t>
            </a:r>
            <a:r>
              <a:rPr lang="es-ES" sz="1200" dirty="0">
                <a:solidFill>
                  <a:srgbClr val="FF0000"/>
                </a:solidFill>
              </a:rPr>
              <a:t>periodo de reserva</a:t>
            </a:r>
            <a:r>
              <a:rPr lang="es-E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1007846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66640" y="1857364"/>
            <a:ext cx="469856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17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65" y="224631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30162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2">
            <a:extLst>
              <a:ext uri="{FF2B5EF4-FFF2-40B4-BE49-F238E27FC236}">
                <a16:creationId xmlns:a16="http://schemas.microsoft.com/office/drawing/2014/main" xmlns="" id="{CADE99E3-7D0A-4F54-A553-D229313BF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052736"/>
            <a:ext cx="8023547" cy="4022446"/>
          </a:xfrm>
          <a:prstGeom prst="rect">
            <a:avLst/>
          </a:prstGeom>
          <a:noFill/>
          <a:ln>
            <a:noFill/>
          </a:ln>
        </p:spPr>
        <p:txBody>
          <a:bodyPr wrap="square" lIns="82104" tIns="41052" rIns="82104" bIns="41052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6700" indent="-180975" algn="just">
              <a:buClr>
                <a:srgbClr val="008000"/>
              </a:buClr>
              <a:buFont typeface="+mj-lt"/>
              <a:buAutoNum type="arabicPeriod" startAt="6"/>
              <a:defRPr/>
            </a:pPr>
            <a:endParaRPr lang="es-ES" sz="1200" dirty="0"/>
          </a:p>
          <a:p>
            <a:pPr marL="266700" indent="-266700" algn="just">
              <a:buClr>
                <a:srgbClr val="008000"/>
              </a:buClr>
              <a:buFont typeface="+mj-lt"/>
              <a:buAutoNum type="arabicPeriod" startAt="10"/>
              <a:defRPr/>
            </a:pPr>
            <a:r>
              <a:rPr lang="es-ES" sz="1200" dirty="0"/>
              <a:t>El </a:t>
            </a:r>
            <a:r>
              <a:rPr lang="es-ES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Solicitante</a:t>
            </a:r>
            <a:r>
              <a:rPr lang="es-ES" sz="1200" dirty="0"/>
              <a:t> no cumpla con los requerimientos realizados por la </a:t>
            </a:r>
            <a:r>
              <a:rPr lang="es-MX" sz="1200" dirty="0">
                <a:solidFill>
                  <a:srgbClr val="A800A8"/>
                </a:solidFill>
              </a:rPr>
              <a:t>“AUTORIDAD COMPETENTE”</a:t>
            </a:r>
            <a:r>
              <a:rPr lang="es-ES" sz="1200" dirty="0"/>
              <a:t>. </a:t>
            </a:r>
          </a:p>
          <a:p>
            <a:pPr marL="266700" indent="-266700" algn="just">
              <a:buClr>
                <a:srgbClr val="008000"/>
              </a:buClr>
              <a:buFont typeface="+mj-lt"/>
              <a:buAutoNum type="arabicPeriod" startAt="10"/>
              <a:defRPr/>
            </a:pPr>
            <a:endParaRPr lang="es-ES" sz="1200" dirty="0"/>
          </a:p>
          <a:p>
            <a:pPr marL="266700" indent="-266700" algn="just">
              <a:buClr>
                <a:srgbClr val="008000"/>
              </a:buClr>
              <a:buFont typeface="+mj-lt"/>
              <a:buAutoNum type="arabicPeriod" startAt="10"/>
              <a:defRPr/>
            </a:pPr>
            <a:r>
              <a:rPr lang="es-ES" sz="1200" dirty="0"/>
              <a:t>Por falta de seguimiento por parte del </a:t>
            </a:r>
            <a:r>
              <a:rPr lang="es-ES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Solicitante</a:t>
            </a:r>
            <a:r>
              <a:rPr lang="es-ES" sz="1200" dirty="0"/>
              <a:t> en un plazo de </a:t>
            </a:r>
            <a:r>
              <a:rPr lang="es-ES" sz="1200" dirty="0">
                <a:solidFill>
                  <a:srgbClr val="FF0000"/>
                </a:solidFill>
              </a:rPr>
              <a:t>90 días hábiles</a:t>
            </a:r>
            <a:r>
              <a:rPr lang="es-ES" sz="1200" dirty="0"/>
              <a:t>, a partir del último requerimiento oficial que realice  la </a:t>
            </a:r>
            <a:r>
              <a:rPr lang="es-MX" sz="1200" dirty="0">
                <a:solidFill>
                  <a:srgbClr val="A800A8"/>
                </a:solidFill>
              </a:rPr>
              <a:t>“AUTORIDAD COMPETENTE”</a:t>
            </a:r>
            <a:r>
              <a:rPr lang="es-ES" sz="1200" dirty="0"/>
              <a:t>.</a:t>
            </a:r>
          </a:p>
          <a:p>
            <a:pPr marL="266700" indent="-266700" algn="just">
              <a:buClr>
                <a:srgbClr val="008000"/>
              </a:buClr>
              <a:buFont typeface="+mj-lt"/>
              <a:buAutoNum type="arabicPeriod" startAt="11"/>
              <a:defRPr/>
            </a:pPr>
            <a:endParaRPr lang="es-ES_tradnl" sz="1200" dirty="0"/>
          </a:p>
          <a:p>
            <a:pPr marL="266700" indent="-266700" algn="just">
              <a:buClr>
                <a:srgbClr val="008000"/>
              </a:buClr>
              <a:buFont typeface="+mj-lt"/>
              <a:buAutoNum type="arabicPeriod" startAt="11"/>
              <a:defRPr/>
            </a:pPr>
            <a:r>
              <a:rPr lang="es-ES_tradnl" sz="1200" dirty="0"/>
              <a:t>A criterio de </a:t>
            </a:r>
            <a:r>
              <a:rPr lang="es-ES" sz="1200" dirty="0"/>
              <a:t>la </a:t>
            </a:r>
            <a:r>
              <a:rPr lang="es-MX" sz="1200" dirty="0">
                <a:solidFill>
                  <a:srgbClr val="A800A8"/>
                </a:solidFill>
              </a:rPr>
              <a:t>“AUTORIDAD COMPETENTE” </a:t>
            </a:r>
            <a:r>
              <a:rPr lang="es-ES_tradnl" sz="1200" dirty="0"/>
              <a:t>cualquiera de los siguientes casos suscitados en la </a:t>
            </a:r>
            <a:r>
              <a:rPr lang="es-ES_tradnl" sz="1100" dirty="0">
                <a:solidFill>
                  <a:srgbClr val="FF0000"/>
                </a:solidFill>
              </a:rPr>
              <a:t>VISITA DE VERIFICACIÓN DE VALORACIÓN Y VIGENCIA DOCUMENTAL</a:t>
            </a:r>
            <a:r>
              <a:rPr lang="es-ES_tradnl" sz="1200" dirty="0"/>
              <a:t>:</a:t>
            </a:r>
          </a:p>
          <a:p>
            <a:pPr marL="433387" indent="-171450" algn="just">
              <a:spcBef>
                <a:spcPts val="1200"/>
              </a:spcBef>
              <a:buClr>
                <a:srgbClr val="00B050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es-ES" sz="1200" dirty="0"/>
              <a:t>El número de cajas y/o expedientes descritos en el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Inventario</a:t>
            </a:r>
            <a:r>
              <a:rPr lang="es-ES" sz="1200" dirty="0"/>
              <a:t> no coincida con lo físicamente existente. </a:t>
            </a:r>
          </a:p>
          <a:p>
            <a:pPr marL="433387" indent="-171450" algn="just">
              <a:spcBef>
                <a:spcPts val="1200"/>
              </a:spcBef>
              <a:buClr>
                <a:srgbClr val="00B050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es-ES" sz="1200" dirty="0"/>
              <a:t>La descripción de los expedientes asentado en el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Inventario</a:t>
            </a:r>
            <a:r>
              <a:rPr lang="es-ES" sz="1200" dirty="0"/>
              <a:t> no coincida con los documentos observados físicamente.</a:t>
            </a:r>
          </a:p>
          <a:p>
            <a:pPr marL="433387" indent="-171450" algn="just">
              <a:spcBef>
                <a:spcPts val="1200"/>
              </a:spcBef>
              <a:buClr>
                <a:srgbClr val="00B050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es-ES" sz="1200" dirty="0"/>
              <a:t>Las fechas extremas descritas en el </a:t>
            </a:r>
            <a:r>
              <a:rPr lang="es-MX" sz="1200" dirty="0">
                <a:solidFill>
                  <a:srgbClr val="A800A8"/>
                </a:solidFill>
                <a:uFill>
                  <a:solidFill>
                    <a:srgbClr val="66FF33"/>
                  </a:solidFill>
                </a:uFill>
              </a:rPr>
              <a:t>Inventario</a:t>
            </a:r>
            <a:r>
              <a:rPr lang="es-ES" sz="1200" dirty="0"/>
              <a:t> no coincidan con lo físicamente existente.</a:t>
            </a:r>
          </a:p>
          <a:p>
            <a:pPr marL="433387" indent="-171450" algn="just">
              <a:spcBef>
                <a:spcPts val="1200"/>
              </a:spcBef>
              <a:buClr>
                <a:srgbClr val="00B050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es-ES_tradnl" sz="1200" dirty="0"/>
              <a:t>La cancelación de la Visita por más de 2 ocasiones, por las razones precisadas en la Guía de Trabajo que determina su procedimiento, emitido por la </a:t>
            </a:r>
            <a:r>
              <a:rPr lang="es-MX" sz="1100" dirty="0">
                <a:solidFill>
                  <a:srgbClr val="A800A8"/>
                </a:solidFill>
              </a:rPr>
              <a:t>“AUTORIDAD COMPETENTE”</a:t>
            </a:r>
            <a:r>
              <a:rPr lang="es-ES_tradnl" sz="1200" dirty="0"/>
              <a:t>.</a:t>
            </a:r>
            <a:endParaRPr lang="es-ES" sz="1200" dirty="0"/>
          </a:p>
          <a:p>
            <a:pPr algn="just">
              <a:buFont typeface="Arial" pitchFamily="34" charset="0"/>
              <a:buChar char="•"/>
              <a:defRPr/>
            </a:pPr>
            <a:endParaRPr lang="es-ES" sz="1200" dirty="0"/>
          </a:p>
          <a:p>
            <a:pPr marL="342900" indent="-342900" algn="just">
              <a:buClr>
                <a:srgbClr val="008000"/>
              </a:buClr>
              <a:buFont typeface="+mj-lt"/>
              <a:buAutoNum type="arabicPeriod" startAt="12"/>
              <a:defRPr/>
            </a:pPr>
            <a:r>
              <a:rPr lang="es-ES" sz="1200" dirty="0"/>
              <a:t>Todos aquellos casos que determine la </a:t>
            </a:r>
            <a:r>
              <a:rPr lang="es-MX" sz="1100" dirty="0">
                <a:solidFill>
                  <a:srgbClr val="A800A8"/>
                </a:solidFill>
              </a:rPr>
              <a:t>“AUTORIDAD COMPETENTE”</a:t>
            </a:r>
            <a:r>
              <a:rPr lang="es-MX" sz="1200" dirty="0">
                <a:solidFill>
                  <a:srgbClr val="A800A8"/>
                </a:solidFill>
              </a:rPr>
              <a:t> </a:t>
            </a:r>
            <a:r>
              <a:rPr lang="es-ES" sz="1200" dirty="0"/>
              <a:t>de acuerdo a las facultades que le confiere la ley de la materia y con apego a las disposiciones jurídicas aplicables.</a:t>
            </a:r>
          </a:p>
        </p:txBody>
      </p:sp>
    </p:spTree>
    <p:extLst>
      <p:ext uri="{BB962C8B-B14F-4D97-AF65-F5344CB8AC3E}">
        <p14:creationId xmlns:p14="http://schemas.microsoft.com/office/powerpoint/2010/main" val="437971756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3">
            <a:extLst>
              <a:ext uri="{FF2B5EF4-FFF2-40B4-BE49-F238E27FC236}">
                <a16:creationId xmlns:a16="http://schemas.microsoft.com/office/drawing/2014/main" xmlns="" id="{E16F072D-C93D-409C-951B-D78C90DCF5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54163" y="3184897"/>
            <a:ext cx="6194425" cy="892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s-MX" sz="1600" kern="1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"/>
              </a:rPr>
              <a:t>¡¡Gracias por su Atención!!</a:t>
            </a:r>
          </a:p>
        </p:txBody>
      </p:sp>
      <p:pic>
        <p:nvPicPr>
          <p:cNvPr id="47108" name="Picture 5">
            <a:extLst>
              <a:ext uri="{FF2B5EF4-FFF2-40B4-BE49-F238E27FC236}">
                <a16:creationId xmlns:a16="http://schemas.microsoft.com/office/drawing/2014/main" xmlns="" id="{F92B2842-9BD1-443E-A4DB-38B07C07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Imagen 6">
            <a:extLst>
              <a:ext uri="{FF2B5EF4-FFF2-40B4-BE49-F238E27FC236}">
                <a16:creationId xmlns:a16="http://schemas.microsoft.com/office/drawing/2014/main" xmlns="" id="{706CB9AF-C52A-42F5-B4E0-2E1C16D7D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3 CuadroTexto">
            <a:extLst>
              <a:ext uri="{FF2B5EF4-FFF2-40B4-BE49-F238E27FC236}">
                <a16:creationId xmlns:a16="http://schemas.microsoft.com/office/drawing/2014/main" xmlns="" id="{1AFFF485-C9FB-405A-8CD2-55FD482113D7}"/>
              </a:ext>
            </a:extLst>
          </p:cNvPr>
          <p:cNvSpPr txBox="1"/>
          <p:nvPr/>
        </p:nvSpPr>
        <p:spPr>
          <a:xfrm>
            <a:off x="8388424" y="1857364"/>
            <a:ext cx="469856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13">
            <a:extLst>
              <a:ext uri="{FF2B5EF4-FFF2-40B4-BE49-F238E27FC236}">
                <a16:creationId xmlns:a16="http://schemas.microsoft.com/office/drawing/2014/main" xmlns="" id="{0A6051B4-35AE-452F-9041-7CF5CBDFED6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47492" y="445293"/>
            <a:ext cx="7913688" cy="5967413"/>
            <a:chOff x="776" y="604"/>
            <a:chExt cx="4993" cy="3567"/>
          </a:xfrm>
        </p:grpSpPr>
        <p:sp>
          <p:nvSpPr>
            <p:cNvPr id="24588" name="AutoShape 12">
              <a:extLst>
                <a:ext uri="{FF2B5EF4-FFF2-40B4-BE49-F238E27FC236}">
                  <a16:creationId xmlns:a16="http://schemas.microsoft.com/office/drawing/2014/main" xmlns="" id="{B0E4C79B-D3A8-42A5-B7F4-DAD4E5525E3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76" y="604"/>
              <a:ext cx="4843" cy="3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grpSp>
          <p:nvGrpSpPr>
            <p:cNvPr id="24589" name="Group 16">
              <a:extLst>
                <a:ext uri="{FF2B5EF4-FFF2-40B4-BE49-F238E27FC236}">
                  <a16:creationId xmlns:a16="http://schemas.microsoft.com/office/drawing/2014/main" xmlns="" id="{E1D13F0C-87D9-491C-A8CF-BF193805B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3" y="2267"/>
              <a:ext cx="644" cy="588"/>
              <a:chOff x="1773" y="2267"/>
              <a:chExt cx="644" cy="588"/>
            </a:xfrm>
          </p:grpSpPr>
          <p:sp>
            <p:nvSpPr>
              <p:cNvPr id="24892" name="Rectangle 14">
                <a:extLst>
                  <a:ext uri="{FF2B5EF4-FFF2-40B4-BE49-F238E27FC236}">
                    <a16:creationId xmlns:a16="http://schemas.microsoft.com/office/drawing/2014/main" xmlns="" id="{3E924183-EED7-4AB6-BADE-1F19F2C62D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3" y="2267"/>
                <a:ext cx="644" cy="5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>
                  <a:solidFill>
                    <a:srgbClr val="C00000"/>
                  </a:solidFill>
                </a:endParaRPr>
              </a:p>
            </p:txBody>
          </p:sp>
          <p:sp>
            <p:nvSpPr>
              <p:cNvPr id="24893" name="Rectangle 15">
                <a:extLst>
                  <a:ext uri="{FF2B5EF4-FFF2-40B4-BE49-F238E27FC236}">
                    <a16:creationId xmlns:a16="http://schemas.microsoft.com/office/drawing/2014/main" xmlns="" id="{F2F77650-7038-432F-9C76-EC151DD56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3" y="2267"/>
                <a:ext cx="644" cy="588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/>
              </a:p>
            </p:txBody>
          </p:sp>
        </p:grpSp>
        <p:sp>
          <p:nvSpPr>
            <p:cNvPr id="24590" name="Rectangle 17">
              <a:extLst>
                <a:ext uri="{FF2B5EF4-FFF2-40B4-BE49-F238E27FC236}">
                  <a16:creationId xmlns:a16="http://schemas.microsoft.com/office/drawing/2014/main" xmlns="" id="{A42034BA-A220-41D7-A487-EACE9516D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6" y="2278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591" name="Rectangle 18">
              <a:extLst>
                <a:ext uri="{FF2B5EF4-FFF2-40B4-BE49-F238E27FC236}">
                  <a16:creationId xmlns:a16="http://schemas.microsoft.com/office/drawing/2014/main" xmlns="" id="{34B9A59F-D566-48DF-A084-24171215E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1" y="2383"/>
              <a:ext cx="5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000" b="0">
                  <a:solidFill>
                    <a:srgbClr val="000000"/>
                  </a:solidFill>
                </a:rPr>
                <a:t>Unidad Central </a:t>
              </a:r>
              <a:endParaRPr lang="es-ES" altLang="es-MX" sz="1800"/>
            </a:p>
          </p:txBody>
        </p:sp>
        <p:sp>
          <p:nvSpPr>
            <p:cNvPr id="24592" name="Rectangle 19">
              <a:extLst>
                <a:ext uri="{FF2B5EF4-FFF2-40B4-BE49-F238E27FC236}">
                  <a16:creationId xmlns:a16="http://schemas.microsoft.com/office/drawing/2014/main" xmlns="" id="{FA156A3D-A7D0-4960-8A96-1D7122FBB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487"/>
              <a:ext cx="1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000" b="0">
                  <a:solidFill>
                    <a:srgbClr val="000000"/>
                  </a:solidFill>
                </a:rPr>
                <a:t>de </a:t>
              </a:r>
              <a:endParaRPr lang="es-ES" altLang="es-MX" sz="1800"/>
            </a:p>
          </p:txBody>
        </p:sp>
        <p:sp>
          <p:nvSpPr>
            <p:cNvPr id="24593" name="Rectangle 20">
              <a:extLst>
                <a:ext uri="{FF2B5EF4-FFF2-40B4-BE49-F238E27FC236}">
                  <a16:creationId xmlns:a16="http://schemas.microsoft.com/office/drawing/2014/main" xmlns="" id="{A7943BEA-C369-4A51-80BD-3611554D0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2592"/>
              <a:ext cx="60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000" b="0">
                  <a:solidFill>
                    <a:srgbClr val="000000"/>
                  </a:solidFill>
                </a:rPr>
                <a:t>Correspondencia</a:t>
              </a:r>
              <a:endParaRPr lang="es-ES" altLang="es-MX" sz="1800"/>
            </a:p>
          </p:txBody>
        </p:sp>
        <p:grpSp>
          <p:nvGrpSpPr>
            <p:cNvPr id="24594" name="Group 23">
              <a:extLst>
                <a:ext uri="{FF2B5EF4-FFF2-40B4-BE49-F238E27FC236}">
                  <a16:creationId xmlns:a16="http://schemas.microsoft.com/office/drawing/2014/main" xmlns="" id="{2F595A52-1D08-40E5-B737-430CDDAC50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9" y="3296"/>
              <a:ext cx="644" cy="588"/>
              <a:chOff x="2739" y="3296"/>
              <a:chExt cx="644" cy="588"/>
            </a:xfrm>
          </p:grpSpPr>
          <p:sp>
            <p:nvSpPr>
              <p:cNvPr id="24890" name="Rectangle 21">
                <a:extLst>
                  <a:ext uri="{FF2B5EF4-FFF2-40B4-BE49-F238E27FC236}">
                    <a16:creationId xmlns:a16="http://schemas.microsoft.com/office/drawing/2014/main" xmlns="" id="{FA707D12-C701-44AA-A17E-8EA410BAB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9" y="3296"/>
                <a:ext cx="644" cy="5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/>
              </a:p>
            </p:txBody>
          </p:sp>
          <p:sp>
            <p:nvSpPr>
              <p:cNvPr id="24891" name="Rectangle 22">
                <a:extLst>
                  <a:ext uri="{FF2B5EF4-FFF2-40B4-BE49-F238E27FC236}">
                    <a16:creationId xmlns:a16="http://schemas.microsoft.com/office/drawing/2014/main" xmlns="" id="{D21233CF-6013-4C14-BFB0-8DCDABB11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9" y="3296"/>
                <a:ext cx="644" cy="588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/>
              </a:p>
            </p:txBody>
          </p:sp>
        </p:grpSp>
        <p:sp>
          <p:nvSpPr>
            <p:cNvPr id="24595" name="Rectangle 24">
              <a:extLst>
                <a:ext uri="{FF2B5EF4-FFF2-40B4-BE49-F238E27FC236}">
                  <a16:creationId xmlns:a16="http://schemas.microsoft.com/office/drawing/2014/main" xmlns="" id="{1C4C210C-BD8B-473A-86DC-235443D2F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3306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596" name="Rectangle 25">
              <a:extLst>
                <a:ext uri="{FF2B5EF4-FFF2-40B4-BE49-F238E27FC236}">
                  <a16:creationId xmlns:a16="http://schemas.microsoft.com/office/drawing/2014/main" xmlns="" id="{2C457CBF-B872-460B-B471-3C4A43D6D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3411"/>
              <a:ext cx="38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000" b="0">
                  <a:solidFill>
                    <a:srgbClr val="000000"/>
                  </a:solidFill>
                </a:rPr>
                <a:t>Unidad de </a:t>
              </a:r>
              <a:endParaRPr lang="es-ES" altLang="es-MX" sz="1800"/>
            </a:p>
          </p:txBody>
        </p:sp>
        <p:sp>
          <p:nvSpPr>
            <p:cNvPr id="24597" name="Rectangle 26">
              <a:extLst>
                <a:ext uri="{FF2B5EF4-FFF2-40B4-BE49-F238E27FC236}">
                  <a16:creationId xmlns:a16="http://schemas.microsoft.com/office/drawing/2014/main" xmlns="" id="{9E85D433-0230-430F-BD1C-9837E7C5A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3" y="3516"/>
              <a:ext cx="40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000" b="0">
                  <a:solidFill>
                    <a:srgbClr val="FF0000"/>
                  </a:solidFill>
                </a:rPr>
                <a:t>Archivo de </a:t>
              </a:r>
              <a:endParaRPr lang="es-ES" altLang="es-MX" sz="1800">
                <a:solidFill>
                  <a:srgbClr val="FF0000"/>
                </a:solidFill>
              </a:endParaRPr>
            </a:p>
          </p:txBody>
        </p:sp>
        <p:sp>
          <p:nvSpPr>
            <p:cNvPr id="24598" name="Rectangle 27">
              <a:extLst>
                <a:ext uri="{FF2B5EF4-FFF2-40B4-BE49-F238E27FC236}">
                  <a16:creationId xmlns:a16="http://schemas.microsoft.com/office/drawing/2014/main" xmlns="" id="{3715D939-A179-4D72-8C15-0A9FA77BA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6" y="3621"/>
              <a:ext cx="27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000" b="0">
                  <a:solidFill>
                    <a:srgbClr val="FF0000"/>
                  </a:solidFill>
                </a:rPr>
                <a:t>Trámite</a:t>
              </a:r>
              <a:endParaRPr lang="es-ES" altLang="es-MX" sz="1800">
                <a:solidFill>
                  <a:srgbClr val="FF0000"/>
                </a:solidFill>
              </a:endParaRPr>
            </a:p>
          </p:txBody>
        </p:sp>
        <p:grpSp>
          <p:nvGrpSpPr>
            <p:cNvPr id="24599" name="Group 30">
              <a:extLst>
                <a:ext uri="{FF2B5EF4-FFF2-40B4-BE49-F238E27FC236}">
                  <a16:creationId xmlns:a16="http://schemas.microsoft.com/office/drawing/2014/main" xmlns="" id="{07F7E1DD-DD45-4B01-99B1-20905E0418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5" y="2267"/>
              <a:ext cx="644" cy="588"/>
              <a:chOff x="3705" y="2267"/>
              <a:chExt cx="644" cy="588"/>
            </a:xfrm>
          </p:grpSpPr>
          <p:sp>
            <p:nvSpPr>
              <p:cNvPr id="24888" name="Rectangle 28">
                <a:extLst>
                  <a:ext uri="{FF2B5EF4-FFF2-40B4-BE49-F238E27FC236}">
                    <a16:creationId xmlns:a16="http://schemas.microsoft.com/office/drawing/2014/main" xmlns="" id="{3B698718-32D8-4A8E-86A7-5DD2DC52F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5" y="2267"/>
                <a:ext cx="644" cy="5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>
                  <a:solidFill>
                    <a:srgbClr val="C00000"/>
                  </a:solidFill>
                </a:endParaRPr>
              </a:p>
            </p:txBody>
          </p:sp>
          <p:sp>
            <p:nvSpPr>
              <p:cNvPr id="24889" name="Rectangle 29">
                <a:extLst>
                  <a:ext uri="{FF2B5EF4-FFF2-40B4-BE49-F238E27FC236}">
                    <a16:creationId xmlns:a16="http://schemas.microsoft.com/office/drawing/2014/main" xmlns="" id="{340A6EEA-8547-480D-93C4-C862F8E98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5" y="2267"/>
                <a:ext cx="644" cy="588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/>
              </a:p>
            </p:txBody>
          </p:sp>
        </p:grpSp>
        <p:sp>
          <p:nvSpPr>
            <p:cNvPr id="24600" name="Rectangle 31">
              <a:extLst>
                <a:ext uri="{FF2B5EF4-FFF2-40B4-BE49-F238E27FC236}">
                  <a16:creationId xmlns:a16="http://schemas.microsoft.com/office/drawing/2014/main" xmlns="" id="{A6C57416-80E6-4A58-B00A-3BB3C47D2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0" y="2278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601" name="Rectangle 32">
              <a:extLst>
                <a:ext uri="{FF2B5EF4-FFF2-40B4-BE49-F238E27FC236}">
                  <a16:creationId xmlns:a16="http://schemas.microsoft.com/office/drawing/2014/main" xmlns="" id="{CA215C38-7DBE-49FE-90E7-560A28705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2" y="2383"/>
              <a:ext cx="430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100" b="0">
                  <a:solidFill>
                    <a:srgbClr val="000000"/>
                  </a:solidFill>
                </a:rPr>
                <a:t>Unidad de </a:t>
              </a:r>
              <a:endParaRPr lang="es-ES" altLang="es-MX" sz="2400"/>
            </a:p>
          </p:txBody>
        </p:sp>
        <p:sp>
          <p:nvSpPr>
            <p:cNvPr id="24602" name="Rectangle 33">
              <a:extLst>
                <a:ext uri="{FF2B5EF4-FFF2-40B4-BE49-F238E27FC236}">
                  <a16:creationId xmlns:a16="http://schemas.microsoft.com/office/drawing/2014/main" xmlns="" id="{D3289090-4C0D-4F1B-9CC9-14067D29F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8" y="2515"/>
              <a:ext cx="444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100" b="0">
                  <a:solidFill>
                    <a:srgbClr val="FF0000"/>
                  </a:solidFill>
                </a:rPr>
                <a:t>Archivo de </a:t>
              </a:r>
              <a:endParaRPr lang="es-ES" altLang="es-MX" sz="2400">
                <a:solidFill>
                  <a:srgbClr val="FF0000"/>
                </a:solidFill>
              </a:endParaRPr>
            </a:p>
          </p:txBody>
        </p:sp>
        <p:sp>
          <p:nvSpPr>
            <p:cNvPr id="24603" name="Rectangle 34">
              <a:extLst>
                <a:ext uri="{FF2B5EF4-FFF2-40B4-BE49-F238E27FC236}">
                  <a16:creationId xmlns:a16="http://schemas.microsoft.com/office/drawing/2014/main" xmlns="" id="{F0949B48-E563-4186-9E4C-6DFE3E989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5" y="2639"/>
              <a:ext cx="574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100" b="0">
                  <a:solidFill>
                    <a:srgbClr val="FF0000"/>
                  </a:solidFill>
                </a:rPr>
                <a:t>Concentración</a:t>
              </a:r>
              <a:endParaRPr lang="es-ES" altLang="es-MX" sz="2400">
                <a:solidFill>
                  <a:srgbClr val="FF0000"/>
                </a:solidFill>
              </a:endParaRPr>
            </a:p>
          </p:txBody>
        </p:sp>
        <p:grpSp>
          <p:nvGrpSpPr>
            <p:cNvPr id="24604" name="Group 37">
              <a:extLst>
                <a:ext uri="{FF2B5EF4-FFF2-40B4-BE49-F238E27FC236}">
                  <a16:creationId xmlns:a16="http://schemas.microsoft.com/office/drawing/2014/main" xmlns="" id="{77E53074-01BC-46FF-B731-CE1C8E5C6E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9" y="1238"/>
              <a:ext cx="644" cy="588"/>
              <a:chOff x="2739" y="1238"/>
              <a:chExt cx="644" cy="588"/>
            </a:xfrm>
          </p:grpSpPr>
          <p:sp>
            <p:nvSpPr>
              <p:cNvPr id="24886" name="Rectangle 35">
                <a:extLst>
                  <a:ext uri="{FF2B5EF4-FFF2-40B4-BE49-F238E27FC236}">
                    <a16:creationId xmlns:a16="http://schemas.microsoft.com/office/drawing/2014/main" xmlns="" id="{2724F9B5-A0DD-477B-A8C1-4E26CA43B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9" y="1238"/>
                <a:ext cx="644" cy="5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>
                  <a:solidFill>
                    <a:srgbClr val="C00000"/>
                  </a:solidFill>
                </a:endParaRPr>
              </a:p>
            </p:txBody>
          </p:sp>
          <p:sp>
            <p:nvSpPr>
              <p:cNvPr id="24887" name="Rectangle 36">
                <a:extLst>
                  <a:ext uri="{FF2B5EF4-FFF2-40B4-BE49-F238E27FC236}">
                    <a16:creationId xmlns:a16="http://schemas.microsoft.com/office/drawing/2014/main" xmlns="" id="{3C4352FF-AF91-4913-9280-A37B4FFC2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9" y="1238"/>
                <a:ext cx="644" cy="588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/>
              </a:p>
            </p:txBody>
          </p:sp>
        </p:grpSp>
        <p:sp>
          <p:nvSpPr>
            <p:cNvPr id="24605" name="Rectangle 38">
              <a:extLst>
                <a:ext uri="{FF2B5EF4-FFF2-40B4-BE49-F238E27FC236}">
                  <a16:creationId xmlns:a16="http://schemas.microsoft.com/office/drawing/2014/main" xmlns="" id="{0A0CBCE2-2449-4FA1-9A3E-EACC6CD70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249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606" name="Rectangle 39">
              <a:extLst>
                <a:ext uri="{FF2B5EF4-FFF2-40B4-BE49-F238E27FC236}">
                  <a16:creationId xmlns:a16="http://schemas.microsoft.com/office/drawing/2014/main" xmlns="" id="{940A0621-076A-426D-8610-811DA6386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3" y="1354"/>
              <a:ext cx="307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100" b="0">
                  <a:solidFill>
                    <a:srgbClr val="000000"/>
                  </a:solidFill>
                </a:rPr>
                <a:t>Unidad </a:t>
              </a:r>
              <a:endParaRPr lang="es-ES" altLang="es-MX" sz="2400"/>
            </a:p>
          </p:txBody>
        </p:sp>
        <p:sp>
          <p:nvSpPr>
            <p:cNvPr id="24607" name="Rectangle 40">
              <a:extLst>
                <a:ext uri="{FF2B5EF4-FFF2-40B4-BE49-F238E27FC236}">
                  <a16:creationId xmlns:a16="http://schemas.microsoft.com/office/drawing/2014/main" xmlns="" id="{F857332B-559A-4F8C-93BA-CC3E62876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3" y="1459"/>
              <a:ext cx="444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100" b="0">
                  <a:solidFill>
                    <a:srgbClr val="000000"/>
                  </a:solidFill>
                </a:rPr>
                <a:t>de </a:t>
              </a:r>
              <a:r>
                <a:rPr lang="es-ES" altLang="es-MX" sz="1100" b="0">
                  <a:solidFill>
                    <a:srgbClr val="FF0000"/>
                  </a:solidFill>
                </a:rPr>
                <a:t>Archivo </a:t>
              </a:r>
              <a:endParaRPr lang="es-ES" altLang="es-MX" sz="2400">
                <a:solidFill>
                  <a:srgbClr val="FF0000"/>
                </a:solidFill>
              </a:endParaRPr>
            </a:p>
          </p:txBody>
        </p:sp>
        <p:sp>
          <p:nvSpPr>
            <p:cNvPr id="24608" name="Rectangle 41">
              <a:extLst>
                <a:ext uri="{FF2B5EF4-FFF2-40B4-BE49-F238E27FC236}">
                  <a16:creationId xmlns:a16="http://schemas.microsoft.com/office/drawing/2014/main" xmlns="" id="{C3697260-A950-479A-8A71-15799A764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564"/>
              <a:ext cx="346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100" b="0">
                  <a:solidFill>
                    <a:srgbClr val="FF0000"/>
                  </a:solidFill>
                </a:rPr>
                <a:t>Histórico</a:t>
              </a:r>
              <a:endParaRPr lang="es-ES" altLang="es-MX" sz="2400">
                <a:solidFill>
                  <a:srgbClr val="FF0000"/>
                </a:solidFill>
              </a:endParaRPr>
            </a:p>
          </p:txBody>
        </p:sp>
        <p:grpSp>
          <p:nvGrpSpPr>
            <p:cNvPr id="24609" name="Group 45">
              <a:extLst>
                <a:ext uri="{FF2B5EF4-FFF2-40B4-BE49-F238E27FC236}">
                  <a16:creationId xmlns:a16="http://schemas.microsoft.com/office/drawing/2014/main" xmlns="" id="{02509654-4707-469D-BE4A-AA4D4C7B07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253"/>
              <a:ext cx="308" cy="308"/>
              <a:chOff x="4419" y="2253"/>
              <a:chExt cx="308" cy="308"/>
            </a:xfrm>
          </p:grpSpPr>
          <p:sp>
            <p:nvSpPr>
              <p:cNvPr id="24883" name="Freeform 42">
                <a:extLst>
                  <a:ext uri="{FF2B5EF4-FFF2-40B4-BE49-F238E27FC236}">
                    <a16:creationId xmlns:a16="http://schemas.microsoft.com/office/drawing/2014/main" xmlns="" id="{9E31808C-C74D-4E57-B0B6-BB7DA12F51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30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84" name="Freeform 43">
                <a:extLst>
                  <a:ext uri="{FF2B5EF4-FFF2-40B4-BE49-F238E27FC236}">
                    <a16:creationId xmlns:a16="http://schemas.microsoft.com/office/drawing/2014/main" xmlns="" id="{15A99EE1-03A9-43E7-A189-D39C332599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25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85" name="Freeform 44">
                <a:extLst>
                  <a:ext uri="{FF2B5EF4-FFF2-40B4-BE49-F238E27FC236}">
                    <a16:creationId xmlns:a16="http://schemas.microsoft.com/office/drawing/2014/main" xmlns="" id="{382DCDEB-A84F-4D05-B88E-F0E10AB7DC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25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0" name="Group 49">
              <a:extLst>
                <a:ext uri="{FF2B5EF4-FFF2-40B4-BE49-F238E27FC236}">
                  <a16:creationId xmlns:a16="http://schemas.microsoft.com/office/drawing/2014/main" xmlns="" id="{3688B1C4-B8F9-4FA2-B4DF-CD591C6F09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288"/>
              <a:ext cx="308" cy="308"/>
              <a:chOff x="4419" y="2288"/>
              <a:chExt cx="308" cy="308"/>
            </a:xfrm>
          </p:grpSpPr>
          <p:sp>
            <p:nvSpPr>
              <p:cNvPr id="24880" name="Freeform 46">
                <a:extLst>
                  <a:ext uri="{FF2B5EF4-FFF2-40B4-BE49-F238E27FC236}">
                    <a16:creationId xmlns:a16="http://schemas.microsoft.com/office/drawing/2014/main" xmlns="" id="{5555BA09-E40C-44BE-9329-EBA432877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344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81" name="Freeform 47">
                <a:extLst>
                  <a:ext uri="{FF2B5EF4-FFF2-40B4-BE49-F238E27FC236}">
                    <a16:creationId xmlns:a16="http://schemas.microsoft.com/office/drawing/2014/main" xmlns="" id="{C36698F2-0AEC-46C3-85C6-E0B83F392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288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82" name="Freeform 48">
                <a:extLst>
                  <a:ext uri="{FF2B5EF4-FFF2-40B4-BE49-F238E27FC236}">
                    <a16:creationId xmlns:a16="http://schemas.microsoft.com/office/drawing/2014/main" xmlns="" id="{FBCA5CA4-126C-4EBF-8EFA-54BC253A3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288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1" name="Group 53">
              <a:extLst>
                <a:ext uri="{FF2B5EF4-FFF2-40B4-BE49-F238E27FC236}">
                  <a16:creationId xmlns:a16="http://schemas.microsoft.com/office/drawing/2014/main" xmlns="" id="{AE38A485-ADB0-47DE-9599-6FF84CC93D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323"/>
              <a:ext cx="308" cy="308"/>
              <a:chOff x="4419" y="2323"/>
              <a:chExt cx="308" cy="308"/>
            </a:xfrm>
          </p:grpSpPr>
          <p:sp>
            <p:nvSpPr>
              <p:cNvPr id="24877" name="Freeform 50">
                <a:extLst>
                  <a:ext uri="{FF2B5EF4-FFF2-40B4-BE49-F238E27FC236}">
                    <a16:creationId xmlns:a16="http://schemas.microsoft.com/office/drawing/2014/main" xmlns="" id="{A3B8B979-FF35-4149-9A96-0E5202923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37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78" name="Freeform 51">
                <a:extLst>
                  <a:ext uri="{FF2B5EF4-FFF2-40B4-BE49-F238E27FC236}">
                    <a16:creationId xmlns:a16="http://schemas.microsoft.com/office/drawing/2014/main" xmlns="" id="{8C8107EB-D57B-4B21-B916-EA0BC3E9C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32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79" name="Freeform 52">
                <a:extLst>
                  <a:ext uri="{FF2B5EF4-FFF2-40B4-BE49-F238E27FC236}">
                    <a16:creationId xmlns:a16="http://schemas.microsoft.com/office/drawing/2014/main" xmlns="" id="{35F8C162-20A5-41BF-A014-BB6B6DC12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32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2" name="Group 57">
              <a:extLst>
                <a:ext uri="{FF2B5EF4-FFF2-40B4-BE49-F238E27FC236}">
                  <a16:creationId xmlns:a16="http://schemas.microsoft.com/office/drawing/2014/main" xmlns="" id="{3716CFD5-7839-47BA-8EFD-1147AEF86F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351"/>
              <a:ext cx="308" cy="308"/>
              <a:chOff x="4419" y="2351"/>
              <a:chExt cx="308" cy="308"/>
            </a:xfrm>
          </p:grpSpPr>
          <p:sp>
            <p:nvSpPr>
              <p:cNvPr id="24874" name="Freeform 54">
                <a:extLst>
                  <a:ext uri="{FF2B5EF4-FFF2-40B4-BE49-F238E27FC236}">
                    <a16:creationId xmlns:a16="http://schemas.microsoft.com/office/drawing/2014/main" xmlns="" id="{751A8E6B-FC15-438D-8B8A-62712F6058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40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75" name="Freeform 55">
                <a:extLst>
                  <a:ext uri="{FF2B5EF4-FFF2-40B4-BE49-F238E27FC236}">
                    <a16:creationId xmlns:a16="http://schemas.microsoft.com/office/drawing/2014/main" xmlns="" id="{718AD224-67A6-4167-B803-CAABFBDB94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35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76" name="Freeform 56">
                <a:extLst>
                  <a:ext uri="{FF2B5EF4-FFF2-40B4-BE49-F238E27FC236}">
                    <a16:creationId xmlns:a16="http://schemas.microsoft.com/office/drawing/2014/main" xmlns="" id="{19636430-06C0-446B-93C7-7CF9FB5BF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35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3" name="Group 61">
              <a:extLst>
                <a:ext uri="{FF2B5EF4-FFF2-40B4-BE49-F238E27FC236}">
                  <a16:creationId xmlns:a16="http://schemas.microsoft.com/office/drawing/2014/main" xmlns="" id="{79546591-606A-4E79-B0AC-419D2C857B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386"/>
              <a:ext cx="308" cy="308"/>
              <a:chOff x="4419" y="2386"/>
              <a:chExt cx="308" cy="308"/>
            </a:xfrm>
          </p:grpSpPr>
          <p:sp>
            <p:nvSpPr>
              <p:cNvPr id="24871" name="Freeform 58">
                <a:extLst>
                  <a:ext uri="{FF2B5EF4-FFF2-40B4-BE49-F238E27FC236}">
                    <a16:creationId xmlns:a16="http://schemas.microsoft.com/office/drawing/2014/main" xmlns="" id="{17BE0DD3-4142-46B8-804E-855AACEAA5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442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72" name="Freeform 59">
                <a:extLst>
                  <a:ext uri="{FF2B5EF4-FFF2-40B4-BE49-F238E27FC236}">
                    <a16:creationId xmlns:a16="http://schemas.microsoft.com/office/drawing/2014/main" xmlns="" id="{E4954A72-EF00-44F1-809C-2FFF87E5A7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386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73" name="Freeform 60">
                <a:extLst>
                  <a:ext uri="{FF2B5EF4-FFF2-40B4-BE49-F238E27FC236}">
                    <a16:creationId xmlns:a16="http://schemas.microsoft.com/office/drawing/2014/main" xmlns="" id="{6A665BCF-BB16-403A-887D-ECC66BCEA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386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4" name="Group 65">
              <a:extLst>
                <a:ext uri="{FF2B5EF4-FFF2-40B4-BE49-F238E27FC236}">
                  <a16:creationId xmlns:a16="http://schemas.microsoft.com/office/drawing/2014/main" xmlns="" id="{40F9C42C-9953-4D50-BF8A-947781181A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421"/>
              <a:ext cx="308" cy="308"/>
              <a:chOff x="4419" y="2421"/>
              <a:chExt cx="308" cy="308"/>
            </a:xfrm>
          </p:grpSpPr>
          <p:sp>
            <p:nvSpPr>
              <p:cNvPr id="24868" name="Freeform 62">
                <a:extLst>
                  <a:ext uri="{FF2B5EF4-FFF2-40B4-BE49-F238E27FC236}">
                    <a16:creationId xmlns:a16="http://schemas.microsoft.com/office/drawing/2014/main" xmlns="" id="{9E2BEF7C-9329-4FB9-AE0A-0F4730D73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47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69" name="Freeform 63">
                <a:extLst>
                  <a:ext uri="{FF2B5EF4-FFF2-40B4-BE49-F238E27FC236}">
                    <a16:creationId xmlns:a16="http://schemas.microsoft.com/office/drawing/2014/main" xmlns="" id="{D17209DF-5AAC-42D3-AB22-801A72BFD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42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70" name="Freeform 64">
                <a:extLst>
                  <a:ext uri="{FF2B5EF4-FFF2-40B4-BE49-F238E27FC236}">
                    <a16:creationId xmlns:a16="http://schemas.microsoft.com/office/drawing/2014/main" xmlns="" id="{CBFFAC70-7AFC-4A5E-ACF2-E729582F0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42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5" name="Group 69">
              <a:extLst>
                <a:ext uri="{FF2B5EF4-FFF2-40B4-BE49-F238E27FC236}">
                  <a16:creationId xmlns:a16="http://schemas.microsoft.com/office/drawing/2014/main" xmlns="" id="{4B8BC99A-5E1E-4F2A-A9B6-DEF147F772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449"/>
              <a:ext cx="308" cy="308"/>
              <a:chOff x="4419" y="2449"/>
              <a:chExt cx="308" cy="308"/>
            </a:xfrm>
          </p:grpSpPr>
          <p:sp>
            <p:nvSpPr>
              <p:cNvPr id="24865" name="Freeform 66">
                <a:extLst>
                  <a:ext uri="{FF2B5EF4-FFF2-40B4-BE49-F238E27FC236}">
                    <a16:creationId xmlns:a16="http://schemas.microsoft.com/office/drawing/2014/main" xmlns="" id="{D4E4D1B7-63FC-4135-920A-43F815C716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505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66" name="Freeform 67">
                <a:extLst>
                  <a:ext uri="{FF2B5EF4-FFF2-40B4-BE49-F238E27FC236}">
                    <a16:creationId xmlns:a16="http://schemas.microsoft.com/office/drawing/2014/main" xmlns="" id="{47E06FD7-85C8-4C5C-92DC-AC3E8AE07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44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67" name="Freeform 68">
                <a:extLst>
                  <a:ext uri="{FF2B5EF4-FFF2-40B4-BE49-F238E27FC236}">
                    <a16:creationId xmlns:a16="http://schemas.microsoft.com/office/drawing/2014/main" xmlns="" id="{B3405605-B76C-499D-91B5-88BAF73D4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44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6" name="Group 73">
              <a:extLst>
                <a:ext uri="{FF2B5EF4-FFF2-40B4-BE49-F238E27FC236}">
                  <a16:creationId xmlns:a16="http://schemas.microsoft.com/office/drawing/2014/main" xmlns="" id="{9E005EF2-D276-46F3-ACF4-BBE01EA6BC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484"/>
              <a:ext cx="308" cy="308"/>
              <a:chOff x="4419" y="2484"/>
              <a:chExt cx="308" cy="308"/>
            </a:xfrm>
          </p:grpSpPr>
          <p:sp>
            <p:nvSpPr>
              <p:cNvPr id="24862" name="Freeform 70">
                <a:extLst>
                  <a:ext uri="{FF2B5EF4-FFF2-40B4-BE49-F238E27FC236}">
                    <a16:creationId xmlns:a16="http://schemas.microsoft.com/office/drawing/2014/main" xmlns="" id="{1EC18C41-2B99-42F9-8C74-18BB280C3C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540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63" name="Freeform 71">
                <a:extLst>
                  <a:ext uri="{FF2B5EF4-FFF2-40B4-BE49-F238E27FC236}">
                    <a16:creationId xmlns:a16="http://schemas.microsoft.com/office/drawing/2014/main" xmlns="" id="{160B9F07-BE48-43C1-A1FE-12AC81C167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484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64" name="Freeform 72">
                <a:extLst>
                  <a:ext uri="{FF2B5EF4-FFF2-40B4-BE49-F238E27FC236}">
                    <a16:creationId xmlns:a16="http://schemas.microsoft.com/office/drawing/2014/main" xmlns="" id="{87D907A5-B483-4803-A5C9-BC5E5395E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484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7" name="Group 77">
              <a:extLst>
                <a:ext uri="{FF2B5EF4-FFF2-40B4-BE49-F238E27FC236}">
                  <a16:creationId xmlns:a16="http://schemas.microsoft.com/office/drawing/2014/main" xmlns="" id="{2139957F-7C38-4272-9E3E-68E6A7BF82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519"/>
              <a:ext cx="308" cy="308"/>
              <a:chOff x="4419" y="2519"/>
              <a:chExt cx="308" cy="308"/>
            </a:xfrm>
          </p:grpSpPr>
          <p:sp>
            <p:nvSpPr>
              <p:cNvPr id="24859" name="Freeform 74">
                <a:extLst>
                  <a:ext uri="{FF2B5EF4-FFF2-40B4-BE49-F238E27FC236}">
                    <a16:creationId xmlns:a16="http://schemas.microsoft.com/office/drawing/2014/main" xmlns="" id="{35521965-BB2D-4A7C-B295-BDE29DCBA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575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60" name="Freeform 75">
                <a:extLst>
                  <a:ext uri="{FF2B5EF4-FFF2-40B4-BE49-F238E27FC236}">
                    <a16:creationId xmlns:a16="http://schemas.microsoft.com/office/drawing/2014/main" xmlns="" id="{8554FF95-FC17-4C6B-BF84-B484224CE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51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61" name="Freeform 76">
                <a:extLst>
                  <a:ext uri="{FF2B5EF4-FFF2-40B4-BE49-F238E27FC236}">
                    <a16:creationId xmlns:a16="http://schemas.microsoft.com/office/drawing/2014/main" xmlns="" id="{219DC9C9-650F-497E-96A8-FC30B411F2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51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8" name="Group 81">
              <a:extLst>
                <a:ext uri="{FF2B5EF4-FFF2-40B4-BE49-F238E27FC236}">
                  <a16:creationId xmlns:a16="http://schemas.microsoft.com/office/drawing/2014/main" xmlns="" id="{228529EE-0EE4-493C-9F4B-6D6C6E97A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547"/>
              <a:ext cx="308" cy="308"/>
              <a:chOff x="4419" y="2547"/>
              <a:chExt cx="308" cy="308"/>
            </a:xfrm>
          </p:grpSpPr>
          <p:sp>
            <p:nvSpPr>
              <p:cNvPr id="24856" name="Freeform 78">
                <a:extLst>
                  <a:ext uri="{FF2B5EF4-FFF2-40B4-BE49-F238E27FC236}">
                    <a16:creationId xmlns:a16="http://schemas.microsoft.com/office/drawing/2014/main" xmlns="" id="{EE16B08A-A587-4E08-9873-272CD60B8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60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57" name="Freeform 79">
                <a:extLst>
                  <a:ext uri="{FF2B5EF4-FFF2-40B4-BE49-F238E27FC236}">
                    <a16:creationId xmlns:a16="http://schemas.microsoft.com/office/drawing/2014/main" xmlns="" id="{619BF455-6E01-428F-907C-C7585856D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54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58" name="Freeform 80">
                <a:extLst>
                  <a:ext uri="{FF2B5EF4-FFF2-40B4-BE49-F238E27FC236}">
                    <a16:creationId xmlns:a16="http://schemas.microsoft.com/office/drawing/2014/main" xmlns="" id="{E31913C3-5741-4629-AFFC-5F96D96A6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54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19" name="Group 85">
              <a:extLst>
                <a:ext uri="{FF2B5EF4-FFF2-40B4-BE49-F238E27FC236}">
                  <a16:creationId xmlns:a16="http://schemas.microsoft.com/office/drawing/2014/main" xmlns="" id="{1156B741-A458-4B8D-BD06-C884EBDF78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582"/>
              <a:ext cx="308" cy="308"/>
              <a:chOff x="4419" y="2582"/>
              <a:chExt cx="308" cy="308"/>
            </a:xfrm>
          </p:grpSpPr>
          <p:sp>
            <p:nvSpPr>
              <p:cNvPr id="24853" name="Freeform 82">
                <a:extLst>
                  <a:ext uri="{FF2B5EF4-FFF2-40B4-BE49-F238E27FC236}">
                    <a16:creationId xmlns:a16="http://schemas.microsoft.com/office/drawing/2014/main" xmlns="" id="{6749347A-4A71-4FF2-AAC5-544FA7334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638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54" name="Freeform 83">
                <a:extLst>
                  <a:ext uri="{FF2B5EF4-FFF2-40B4-BE49-F238E27FC236}">
                    <a16:creationId xmlns:a16="http://schemas.microsoft.com/office/drawing/2014/main" xmlns="" id="{914837B3-0471-484E-9B27-4D9A69C55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582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55" name="Freeform 84">
                <a:extLst>
                  <a:ext uri="{FF2B5EF4-FFF2-40B4-BE49-F238E27FC236}">
                    <a16:creationId xmlns:a16="http://schemas.microsoft.com/office/drawing/2014/main" xmlns="" id="{8B46DB2D-434B-4DDD-AC63-B3BCE5D3E3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582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20" name="Group 89">
              <a:extLst>
                <a:ext uri="{FF2B5EF4-FFF2-40B4-BE49-F238E27FC236}">
                  <a16:creationId xmlns:a16="http://schemas.microsoft.com/office/drawing/2014/main" xmlns="" id="{68B3BC69-17C4-4400-90EE-AE260F61BC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" y="2617"/>
              <a:ext cx="308" cy="308"/>
              <a:chOff x="4419" y="2617"/>
              <a:chExt cx="308" cy="308"/>
            </a:xfrm>
          </p:grpSpPr>
          <p:sp>
            <p:nvSpPr>
              <p:cNvPr id="24850" name="Freeform 86">
                <a:extLst>
                  <a:ext uri="{FF2B5EF4-FFF2-40B4-BE49-F238E27FC236}">
                    <a16:creationId xmlns:a16="http://schemas.microsoft.com/office/drawing/2014/main" xmlns="" id="{EE45E6BC-FF1E-454D-BBE3-78D227C235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67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51" name="Freeform 87">
                <a:extLst>
                  <a:ext uri="{FF2B5EF4-FFF2-40B4-BE49-F238E27FC236}">
                    <a16:creationId xmlns:a16="http://schemas.microsoft.com/office/drawing/2014/main" xmlns="" id="{123E1DDA-2DC4-4CF5-BC50-216B69598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61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52" name="Freeform 88">
                <a:extLst>
                  <a:ext uri="{FF2B5EF4-FFF2-40B4-BE49-F238E27FC236}">
                    <a16:creationId xmlns:a16="http://schemas.microsoft.com/office/drawing/2014/main" xmlns="" id="{BB5E6CCC-02F3-4616-AF0F-143650C22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261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4621" name="Freeform 90">
              <a:extLst>
                <a:ext uri="{FF2B5EF4-FFF2-40B4-BE49-F238E27FC236}">
                  <a16:creationId xmlns:a16="http://schemas.microsoft.com/office/drawing/2014/main" xmlns="" id="{30D79606-2227-41D2-A896-CC534C2D5E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5" y="2854"/>
              <a:ext cx="654" cy="762"/>
            </a:xfrm>
            <a:custGeom>
              <a:avLst/>
              <a:gdLst>
                <a:gd name="T0" fmla="*/ 21 w 654"/>
                <a:gd name="T1" fmla="*/ 0 h 762"/>
                <a:gd name="T2" fmla="*/ 24 w 654"/>
                <a:gd name="T3" fmla="*/ 69 h 762"/>
                <a:gd name="T4" fmla="*/ 35 w 654"/>
                <a:gd name="T5" fmla="*/ 136 h 762"/>
                <a:gd name="T6" fmla="*/ 53 w 654"/>
                <a:gd name="T7" fmla="*/ 203 h 762"/>
                <a:gd name="T8" fmla="*/ 76 w 654"/>
                <a:gd name="T9" fmla="*/ 267 h 762"/>
                <a:gd name="T10" fmla="*/ 104 w 654"/>
                <a:gd name="T11" fmla="*/ 330 h 762"/>
                <a:gd name="T12" fmla="*/ 138 w 654"/>
                <a:gd name="T13" fmla="*/ 390 h 762"/>
                <a:gd name="T14" fmla="*/ 177 w 654"/>
                <a:gd name="T15" fmla="*/ 447 h 762"/>
                <a:gd name="T16" fmla="*/ 220 w 654"/>
                <a:gd name="T17" fmla="*/ 499 h 762"/>
                <a:gd name="T18" fmla="*/ 267 w 654"/>
                <a:gd name="T19" fmla="*/ 548 h 762"/>
                <a:gd name="T20" fmla="*/ 316 w 654"/>
                <a:gd name="T21" fmla="*/ 593 h 762"/>
                <a:gd name="T22" fmla="*/ 369 w 654"/>
                <a:gd name="T23" fmla="*/ 631 h 762"/>
                <a:gd name="T24" fmla="*/ 424 w 654"/>
                <a:gd name="T25" fmla="*/ 664 h 762"/>
                <a:gd name="T26" fmla="*/ 480 w 654"/>
                <a:gd name="T27" fmla="*/ 690 h 762"/>
                <a:gd name="T28" fmla="*/ 537 w 654"/>
                <a:gd name="T29" fmla="*/ 709 h 762"/>
                <a:gd name="T30" fmla="*/ 604 w 654"/>
                <a:gd name="T31" fmla="*/ 722 h 762"/>
                <a:gd name="T32" fmla="*/ 600 w 654"/>
                <a:gd name="T33" fmla="*/ 742 h 762"/>
                <a:gd name="T34" fmla="*/ 531 w 654"/>
                <a:gd name="T35" fmla="*/ 729 h 762"/>
                <a:gd name="T36" fmla="*/ 471 w 654"/>
                <a:gd name="T37" fmla="*/ 709 h 762"/>
                <a:gd name="T38" fmla="*/ 413 w 654"/>
                <a:gd name="T39" fmla="*/ 682 h 762"/>
                <a:gd name="T40" fmla="*/ 356 w 654"/>
                <a:gd name="T41" fmla="*/ 648 h 762"/>
                <a:gd name="T42" fmla="*/ 302 w 654"/>
                <a:gd name="T43" fmla="*/ 608 h 762"/>
                <a:gd name="T44" fmla="*/ 251 w 654"/>
                <a:gd name="T45" fmla="*/ 563 h 762"/>
                <a:gd name="T46" fmla="*/ 204 w 654"/>
                <a:gd name="T47" fmla="*/ 513 h 762"/>
                <a:gd name="T48" fmla="*/ 160 w 654"/>
                <a:gd name="T49" fmla="*/ 458 h 762"/>
                <a:gd name="T50" fmla="*/ 121 w 654"/>
                <a:gd name="T51" fmla="*/ 400 h 762"/>
                <a:gd name="T52" fmla="*/ 86 w 654"/>
                <a:gd name="T53" fmla="*/ 339 h 762"/>
                <a:gd name="T54" fmla="*/ 56 w 654"/>
                <a:gd name="T55" fmla="*/ 275 h 762"/>
                <a:gd name="T56" fmla="*/ 32 w 654"/>
                <a:gd name="T57" fmla="*/ 208 h 762"/>
                <a:gd name="T58" fmla="*/ 15 w 654"/>
                <a:gd name="T59" fmla="*/ 140 h 762"/>
                <a:gd name="T60" fmla="*/ 3 w 654"/>
                <a:gd name="T61" fmla="*/ 70 h 762"/>
                <a:gd name="T62" fmla="*/ 0 w 654"/>
                <a:gd name="T63" fmla="*/ 2 h 762"/>
                <a:gd name="T64" fmla="*/ 21 w 654"/>
                <a:gd name="T65" fmla="*/ 0 h 762"/>
                <a:gd name="T66" fmla="*/ 594 w 654"/>
                <a:gd name="T67" fmla="*/ 700 h 762"/>
                <a:gd name="T68" fmla="*/ 654 w 654"/>
                <a:gd name="T69" fmla="*/ 736 h 762"/>
                <a:gd name="T70" fmla="*/ 589 w 654"/>
                <a:gd name="T71" fmla="*/ 762 h 762"/>
                <a:gd name="T72" fmla="*/ 594 w 654"/>
                <a:gd name="T73" fmla="*/ 700 h 7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54"/>
                <a:gd name="T112" fmla="*/ 0 h 762"/>
                <a:gd name="T113" fmla="*/ 654 w 654"/>
                <a:gd name="T114" fmla="*/ 762 h 7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54" h="762">
                  <a:moveTo>
                    <a:pt x="21" y="0"/>
                  </a:moveTo>
                  <a:lnTo>
                    <a:pt x="24" y="69"/>
                  </a:lnTo>
                  <a:lnTo>
                    <a:pt x="35" y="136"/>
                  </a:lnTo>
                  <a:lnTo>
                    <a:pt x="53" y="203"/>
                  </a:lnTo>
                  <a:lnTo>
                    <a:pt x="76" y="267"/>
                  </a:lnTo>
                  <a:lnTo>
                    <a:pt x="104" y="330"/>
                  </a:lnTo>
                  <a:lnTo>
                    <a:pt x="138" y="390"/>
                  </a:lnTo>
                  <a:lnTo>
                    <a:pt x="177" y="447"/>
                  </a:lnTo>
                  <a:lnTo>
                    <a:pt x="220" y="499"/>
                  </a:lnTo>
                  <a:lnTo>
                    <a:pt x="267" y="548"/>
                  </a:lnTo>
                  <a:lnTo>
                    <a:pt x="316" y="593"/>
                  </a:lnTo>
                  <a:lnTo>
                    <a:pt x="369" y="631"/>
                  </a:lnTo>
                  <a:lnTo>
                    <a:pt x="424" y="664"/>
                  </a:lnTo>
                  <a:lnTo>
                    <a:pt x="480" y="690"/>
                  </a:lnTo>
                  <a:lnTo>
                    <a:pt x="537" y="709"/>
                  </a:lnTo>
                  <a:lnTo>
                    <a:pt x="604" y="722"/>
                  </a:lnTo>
                  <a:lnTo>
                    <a:pt x="600" y="742"/>
                  </a:lnTo>
                  <a:lnTo>
                    <a:pt x="531" y="729"/>
                  </a:lnTo>
                  <a:lnTo>
                    <a:pt x="471" y="709"/>
                  </a:lnTo>
                  <a:lnTo>
                    <a:pt x="413" y="682"/>
                  </a:lnTo>
                  <a:lnTo>
                    <a:pt x="356" y="648"/>
                  </a:lnTo>
                  <a:lnTo>
                    <a:pt x="302" y="608"/>
                  </a:lnTo>
                  <a:lnTo>
                    <a:pt x="251" y="563"/>
                  </a:lnTo>
                  <a:lnTo>
                    <a:pt x="204" y="513"/>
                  </a:lnTo>
                  <a:lnTo>
                    <a:pt x="160" y="458"/>
                  </a:lnTo>
                  <a:lnTo>
                    <a:pt x="121" y="400"/>
                  </a:lnTo>
                  <a:lnTo>
                    <a:pt x="86" y="339"/>
                  </a:lnTo>
                  <a:lnTo>
                    <a:pt x="56" y="275"/>
                  </a:lnTo>
                  <a:lnTo>
                    <a:pt x="32" y="208"/>
                  </a:lnTo>
                  <a:lnTo>
                    <a:pt x="15" y="140"/>
                  </a:lnTo>
                  <a:lnTo>
                    <a:pt x="3" y="70"/>
                  </a:lnTo>
                  <a:lnTo>
                    <a:pt x="0" y="2"/>
                  </a:lnTo>
                  <a:lnTo>
                    <a:pt x="21" y="0"/>
                  </a:lnTo>
                  <a:close/>
                  <a:moveTo>
                    <a:pt x="594" y="700"/>
                  </a:moveTo>
                  <a:lnTo>
                    <a:pt x="654" y="736"/>
                  </a:lnTo>
                  <a:lnTo>
                    <a:pt x="589" y="762"/>
                  </a:lnTo>
                  <a:lnTo>
                    <a:pt x="594" y="70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4622" name="Freeform 91">
              <a:extLst>
                <a:ext uri="{FF2B5EF4-FFF2-40B4-BE49-F238E27FC236}">
                  <a16:creationId xmlns:a16="http://schemas.microsoft.com/office/drawing/2014/main" xmlns="" id="{0740F703-476B-4829-9B16-88B5A8AF06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3" y="2855"/>
              <a:ext cx="672" cy="745"/>
            </a:xfrm>
            <a:custGeom>
              <a:avLst/>
              <a:gdLst>
                <a:gd name="T0" fmla="*/ 0 w 672"/>
                <a:gd name="T1" fmla="*/ 725 h 745"/>
                <a:gd name="T2" fmla="*/ 60 w 672"/>
                <a:gd name="T3" fmla="*/ 720 h 745"/>
                <a:gd name="T4" fmla="*/ 119 w 672"/>
                <a:gd name="T5" fmla="*/ 708 h 745"/>
                <a:gd name="T6" fmla="*/ 176 w 672"/>
                <a:gd name="T7" fmla="*/ 689 h 745"/>
                <a:gd name="T8" fmla="*/ 232 w 672"/>
                <a:gd name="T9" fmla="*/ 663 h 745"/>
                <a:gd name="T10" fmla="*/ 287 w 672"/>
                <a:gd name="T11" fmla="*/ 630 h 745"/>
                <a:gd name="T12" fmla="*/ 339 w 672"/>
                <a:gd name="T13" fmla="*/ 591 h 745"/>
                <a:gd name="T14" fmla="*/ 389 w 672"/>
                <a:gd name="T15" fmla="*/ 547 h 745"/>
                <a:gd name="T16" fmla="*/ 435 w 672"/>
                <a:gd name="T17" fmla="*/ 498 h 745"/>
                <a:gd name="T18" fmla="*/ 478 w 672"/>
                <a:gd name="T19" fmla="*/ 445 h 745"/>
                <a:gd name="T20" fmla="*/ 517 w 672"/>
                <a:gd name="T21" fmla="*/ 388 h 745"/>
                <a:gd name="T22" fmla="*/ 551 w 672"/>
                <a:gd name="T23" fmla="*/ 328 h 745"/>
                <a:gd name="T24" fmla="*/ 580 w 672"/>
                <a:gd name="T25" fmla="*/ 265 h 745"/>
                <a:gd name="T26" fmla="*/ 602 w 672"/>
                <a:gd name="T27" fmla="*/ 201 h 745"/>
                <a:gd name="T28" fmla="*/ 619 w 672"/>
                <a:gd name="T29" fmla="*/ 134 h 745"/>
                <a:gd name="T30" fmla="*/ 630 w 672"/>
                <a:gd name="T31" fmla="*/ 67 h 745"/>
                <a:gd name="T32" fmla="*/ 631 w 672"/>
                <a:gd name="T33" fmla="*/ 52 h 745"/>
                <a:gd name="T34" fmla="*/ 652 w 672"/>
                <a:gd name="T35" fmla="*/ 53 h 745"/>
                <a:gd name="T36" fmla="*/ 651 w 672"/>
                <a:gd name="T37" fmla="*/ 70 h 745"/>
                <a:gd name="T38" fmla="*/ 640 w 672"/>
                <a:gd name="T39" fmla="*/ 140 h 745"/>
                <a:gd name="T40" fmla="*/ 622 w 672"/>
                <a:gd name="T41" fmla="*/ 208 h 745"/>
                <a:gd name="T42" fmla="*/ 598 w 672"/>
                <a:gd name="T43" fmla="*/ 275 h 745"/>
                <a:gd name="T44" fmla="*/ 569 w 672"/>
                <a:gd name="T45" fmla="*/ 338 h 745"/>
                <a:gd name="T46" fmla="*/ 534 w 672"/>
                <a:gd name="T47" fmla="*/ 400 h 745"/>
                <a:gd name="T48" fmla="*/ 494 w 672"/>
                <a:gd name="T49" fmla="*/ 458 h 745"/>
                <a:gd name="T50" fmla="*/ 451 w 672"/>
                <a:gd name="T51" fmla="*/ 512 h 745"/>
                <a:gd name="T52" fmla="*/ 402 w 672"/>
                <a:gd name="T53" fmla="*/ 562 h 745"/>
                <a:gd name="T54" fmla="*/ 352 w 672"/>
                <a:gd name="T55" fmla="*/ 608 h 745"/>
                <a:gd name="T56" fmla="*/ 298 w 672"/>
                <a:gd name="T57" fmla="*/ 648 h 745"/>
                <a:gd name="T58" fmla="*/ 241 w 672"/>
                <a:gd name="T59" fmla="*/ 681 h 745"/>
                <a:gd name="T60" fmla="*/ 182 w 672"/>
                <a:gd name="T61" fmla="*/ 708 h 745"/>
                <a:gd name="T62" fmla="*/ 123 w 672"/>
                <a:gd name="T63" fmla="*/ 729 h 745"/>
                <a:gd name="T64" fmla="*/ 61 w 672"/>
                <a:gd name="T65" fmla="*/ 741 h 745"/>
                <a:gd name="T66" fmla="*/ 1 w 672"/>
                <a:gd name="T67" fmla="*/ 745 h 745"/>
                <a:gd name="T68" fmla="*/ 0 w 672"/>
                <a:gd name="T69" fmla="*/ 725 h 745"/>
                <a:gd name="T70" fmla="*/ 609 w 672"/>
                <a:gd name="T71" fmla="*/ 62 h 745"/>
                <a:gd name="T72" fmla="*/ 644 w 672"/>
                <a:gd name="T73" fmla="*/ 0 h 745"/>
                <a:gd name="T74" fmla="*/ 672 w 672"/>
                <a:gd name="T75" fmla="*/ 65 h 745"/>
                <a:gd name="T76" fmla="*/ 609 w 672"/>
                <a:gd name="T77" fmla="*/ 62 h 74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72"/>
                <a:gd name="T118" fmla="*/ 0 h 745"/>
                <a:gd name="T119" fmla="*/ 672 w 672"/>
                <a:gd name="T120" fmla="*/ 745 h 74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72" h="745">
                  <a:moveTo>
                    <a:pt x="0" y="725"/>
                  </a:moveTo>
                  <a:lnTo>
                    <a:pt x="60" y="720"/>
                  </a:lnTo>
                  <a:lnTo>
                    <a:pt x="119" y="708"/>
                  </a:lnTo>
                  <a:lnTo>
                    <a:pt x="176" y="689"/>
                  </a:lnTo>
                  <a:lnTo>
                    <a:pt x="232" y="663"/>
                  </a:lnTo>
                  <a:lnTo>
                    <a:pt x="287" y="630"/>
                  </a:lnTo>
                  <a:lnTo>
                    <a:pt x="339" y="591"/>
                  </a:lnTo>
                  <a:lnTo>
                    <a:pt x="389" y="547"/>
                  </a:lnTo>
                  <a:lnTo>
                    <a:pt x="435" y="498"/>
                  </a:lnTo>
                  <a:lnTo>
                    <a:pt x="478" y="445"/>
                  </a:lnTo>
                  <a:lnTo>
                    <a:pt x="517" y="388"/>
                  </a:lnTo>
                  <a:lnTo>
                    <a:pt x="551" y="328"/>
                  </a:lnTo>
                  <a:lnTo>
                    <a:pt x="580" y="265"/>
                  </a:lnTo>
                  <a:lnTo>
                    <a:pt x="602" y="201"/>
                  </a:lnTo>
                  <a:lnTo>
                    <a:pt x="619" y="134"/>
                  </a:lnTo>
                  <a:lnTo>
                    <a:pt x="630" y="67"/>
                  </a:lnTo>
                  <a:lnTo>
                    <a:pt x="631" y="52"/>
                  </a:lnTo>
                  <a:lnTo>
                    <a:pt x="652" y="53"/>
                  </a:lnTo>
                  <a:lnTo>
                    <a:pt x="651" y="70"/>
                  </a:lnTo>
                  <a:lnTo>
                    <a:pt x="640" y="140"/>
                  </a:lnTo>
                  <a:lnTo>
                    <a:pt x="622" y="208"/>
                  </a:lnTo>
                  <a:lnTo>
                    <a:pt x="598" y="275"/>
                  </a:lnTo>
                  <a:lnTo>
                    <a:pt x="569" y="338"/>
                  </a:lnTo>
                  <a:lnTo>
                    <a:pt x="534" y="400"/>
                  </a:lnTo>
                  <a:lnTo>
                    <a:pt x="494" y="458"/>
                  </a:lnTo>
                  <a:lnTo>
                    <a:pt x="451" y="512"/>
                  </a:lnTo>
                  <a:lnTo>
                    <a:pt x="402" y="562"/>
                  </a:lnTo>
                  <a:lnTo>
                    <a:pt x="352" y="608"/>
                  </a:lnTo>
                  <a:lnTo>
                    <a:pt x="298" y="648"/>
                  </a:lnTo>
                  <a:lnTo>
                    <a:pt x="241" y="681"/>
                  </a:lnTo>
                  <a:lnTo>
                    <a:pt x="182" y="708"/>
                  </a:lnTo>
                  <a:lnTo>
                    <a:pt x="123" y="729"/>
                  </a:lnTo>
                  <a:lnTo>
                    <a:pt x="61" y="741"/>
                  </a:lnTo>
                  <a:lnTo>
                    <a:pt x="1" y="745"/>
                  </a:lnTo>
                  <a:lnTo>
                    <a:pt x="0" y="725"/>
                  </a:lnTo>
                  <a:close/>
                  <a:moveTo>
                    <a:pt x="609" y="62"/>
                  </a:moveTo>
                  <a:lnTo>
                    <a:pt x="644" y="0"/>
                  </a:lnTo>
                  <a:lnTo>
                    <a:pt x="672" y="65"/>
                  </a:lnTo>
                  <a:lnTo>
                    <a:pt x="609" y="62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4623" name="Freeform 92">
              <a:extLst>
                <a:ext uri="{FF2B5EF4-FFF2-40B4-BE49-F238E27FC236}">
                  <a16:creationId xmlns:a16="http://schemas.microsoft.com/office/drawing/2014/main" xmlns="" id="{B927BF58-43CF-4A48-9D01-4FEBF307F3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3" y="1506"/>
              <a:ext cx="654" cy="762"/>
            </a:xfrm>
            <a:custGeom>
              <a:avLst/>
              <a:gdLst>
                <a:gd name="T0" fmla="*/ 633 w 654"/>
                <a:gd name="T1" fmla="*/ 762 h 762"/>
                <a:gd name="T2" fmla="*/ 630 w 654"/>
                <a:gd name="T3" fmla="*/ 693 h 762"/>
                <a:gd name="T4" fmla="*/ 619 w 654"/>
                <a:gd name="T5" fmla="*/ 626 h 762"/>
                <a:gd name="T6" fmla="*/ 602 w 654"/>
                <a:gd name="T7" fmla="*/ 560 h 762"/>
                <a:gd name="T8" fmla="*/ 579 w 654"/>
                <a:gd name="T9" fmla="*/ 495 h 762"/>
                <a:gd name="T10" fmla="*/ 550 w 654"/>
                <a:gd name="T11" fmla="*/ 433 h 762"/>
                <a:gd name="T12" fmla="*/ 516 w 654"/>
                <a:gd name="T13" fmla="*/ 372 h 762"/>
                <a:gd name="T14" fmla="*/ 478 w 654"/>
                <a:gd name="T15" fmla="*/ 316 h 762"/>
                <a:gd name="T16" fmla="*/ 435 w 654"/>
                <a:gd name="T17" fmla="*/ 263 h 762"/>
                <a:gd name="T18" fmla="*/ 388 w 654"/>
                <a:gd name="T19" fmla="*/ 214 h 762"/>
                <a:gd name="T20" fmla="*/ 339 w 654"/>
                <a:gd name="T21" fmla="*/ 170 h 762"/>
                <a:gd name="T22" fmla="*/ 286 w 654"/>
                <a:gd name="T23" fmla="*/ 131 h 762"/>
                <a:gd name="T24" fmla="*/ 231 w 654"/>
                <a:gd name="T25" fmla="*/ 98 h 762"/>
                <a:gd name="T26" fmla="*/ 175 w 654"/>
                <a:gd name="T27" fmla="*/ 72 h 762"/>
                <a:gd name="T28" fmla="*/ 117 w 654"/>
                <a:gd name="T29" fmla="*/ 53 h 762"/>
                <a:gd name="T30" fmla="*/ 51 w 654"/>
                <a:gd name="T31" fmla="*/ 41 h 762"/>
                <a:gd name="T32" fmla="*/ 54 w 654"/>
                <a:gd name="T33" fmla="*/ 20 h 762"/>
                <a:gd name="T34" fmla="*/ 124 w 654"/>
                <a:gd name="T35" fmla="*/ 33 h 762"/>
                <a:gd name="T36" fmla="*/ 184 w 654"/>
                <a:gd name="T37" fmla="*/ 53 h 762"/>
                <a:gd name="T38" fmla="*/ 242 w 654"/>
                <a:gd name="T39" fmla="*/ 80 h 762"/>
                <a:gd name="T40" fmla="*/ 299 w 654"/>
                <a:gd name="T41" fmla="*/ 114 h 762"/>
                <a:gd name="T42" fmla="*/ 352 w 654"/>
                <a:gd name="T43" fmla="*/ 154 h 762"/>
                <a:gd name="T44" fmla="*/ 403 w 654"/>
                <a:gd name="T45" fmla="*/ 199 h 762"/>
                <a:gd name="T46" fmla="*/ 451 w 654"/>
                <a:gd name="T47" fmla="*/ 249 h 762"/>
                <a:gd name="T48" fmla="*/ 495 w 654"/>
                <a:gd name="T49" fmla="*/ 304 h 762"/>
                <a:gd name="T50" fmla="*/ 534 w 654"/>
                <a:gd name="T51" fmla="*/ 362 h 762"/>
                <a:gd name="T52" fmla="*/ 569 w 654"/>
                <a:gd name="T53" fmla="*/ 423 h 762"/>
                <a:gd name="T54" fmla="*/ 599 w 654"/>
                <a:gd name="T55" fmla="*/ 488 h 762"/>
                <a:gd name="T56" fmla="*/ 622 w 654"/>
                <a:gd name="T57" fmla="*/ 554 h 762"/>
                <a:gd name="T58" fmla="*/ 640 w 654"/>
                <a:gd name="T59" fmla="*/ 623 h 762"/>
                <a:gd name="T60" fmla="*/ 651 w 654"/>
                <a:gd name="T61" fmla="*/ 692 h 762"/>
                <a:gd name="T62" fmla="*/ 654 w 654"/>
                <a:gd name="T63" fmla="*/ 761 h 762"/>
                <a:gd name="T64" fmla="*/ 633 w 654"/>
                <a:gd name="T65" fmla="*/ 762 h 762"/>
                <a:gd name="T66" fmla="*/ 60 w 654"/>
                <a:gd name="T67" fmla="*/ 63 h 762"/>
                <a:gd name="T68" fmla="*/ 0 w 654"/>
                <a:gd name="T69" fmla="*/ 26 h 762"/>
                <a:gd name="T70" fmla="*/ 66 w 654"/>
                <a:gd name="T71" fmla="*/ 0 h 762"/>
                <a:gd name="T72" fmla="*/ 60 w 654"/>
                <a:gd name="T73" fmla="*/ 63 h 7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54"/>
                <a:gd name="T112" fmla="*/ 0 h 762"/>
                <a:gd name="T113" fmla="*/ 654 w 654"/>
                <a:gd name="T114" fmla="*/ 762 h 7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54" h="762">
                  <a:moveTo>
                    <a:pt x="633" y="762"/>
                  </a:moveTo>
                  <a:lnTo>
                    <a:pt x="630" y="693"/>
                  </a:lnTo>
                  <a:lnTo>
                    <a:pt x="619" y="626"/>
                  </a:lnTo>
                  <a:lnTo>
                    <a:pt x="602" y="560"/>
                  </a:lnTo>
                  <a:lnTo>
                    <a:pt x="579" y="495"/>
                  </a:lnTo>
                  <a:lnTo>
                    <a:pt x="550" y="433"/>
                  </a:lnTo>
                  <a:lnTo>
                    <a:pt x="516" y="372"/>
                  </a:lnTo>
                  <a:lnTo>
                    <a:pt x="478" y="316"/>
                  </a:lnTo>
                  <a:lnTo>
                    <a:pt x="435" y="263"/>
                  </a:lnTo>
                  <a:lnTo>
                    <a:pt x="388" y="214"/>
                  </a:lnTo>
                  <a:lnTo>
                    <a:pt x="339" y="170"/>
                  </a:lnTo>
                  <a:lnTo>
                    <a:pt x="286" y="131"/>
                  </a:lnTo>
                  <a:lnTo>
                    <a:pt x="231" y="98"/>
                  </a:lnTo>
                  <a:lnTo>
                    <a:pt x="175" y="72"/>
                  </a:lnTo>
                  <a:lnTo>
                    <a:pt x="117" y="53"/>
                  </a:lnTo>
                  <a:lnTo>
                    <a:pt x="51" y="41"/>
                  </a:lnTo>
                  <a:lnTo>
                    <a:pt x="54" y="20"/>
                  </a:lnTo>
                  <a:lnTo>
                    <a:pt x="124" y="33"/>
                  </a:lnTo>
                  <a:lnTo>
                    <a:pt x="184" y="53"/>
                  </a:lnTo>
                  <a:lnTo>
                    <a:pt x="242" y="80"/>
                  </a:lnTo>
                  <a:lnTo>
                    <a:pt x="299" y="114"/>
                  </a:lnTo>
                  <a:lnTo>
                    <a:pt x="352" y="154"/>
                  </a:lnTo>
                  <a:lnTo>
                    <a:pt x="403" y="199"/>
                  </a:lnTo>
                  <a:lnTo>
                    <a:pt x="451" y="249"/>
                  </a:lnTo>
                  <a:lnTo>
                    <a:pt x="495" y="304"/>
                  </a:lnTo>
                  <a:lnTo>
                    <a:pt x="534" y="362"/>
                  </a:lnTo>
                  <a:lnTo>
                    <a:pt x="569" y="423"/>
                  </a:lnTo>
                  <a:lnTo>
                    <a:pt x="599" y="488"/>
                  </a:lnTo>
                  <a:lnTo>
                    <a:pt x="622" y="554"/>
                  </a:lnTo>
                  <a:lnTo>
                    <a:pt x="640" y="623"/>
                  </a:lnTo>
                  <a:lnTo>
                    <a:pt x="651" y="692"/>
                  </a:lnTo>
                  <a:lnTo>
                    <a:pt x="654" y="761"/>
                  </a:lnTo>
                  <a:lnTo>
                    <a:pt x="633" y="762"/>
                  </a:lnTo>
                  <a:close/>
                  <a:moveTo>
                    <a:pt x="60" y="63"/>
                  </a:moveTo>
                  <a:lnTo>
                    <a:pt x="0" y="26"/>
                  </a:lnTo>
                  <a:lnTo>
                    <a:pt x="66" y="0"/>
                  </a:lnTo>
                  <a:lnTo>
                    <a:pt x="60" y="63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24624" name="Group 95">
              <a:extLst>
                <a:ext uri="{FF2B5EF4-FFF2-40B4-BE49-F238E27FC236}">
                  <a16:creationId xmlns:a16="http://schemas.microsoft.com/office/drawing/2014/main" xmlns="" id="{B48B5C19-B0DC-45CB-91D7-1416121DA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3" y="1238"/>
              <a:ext cx="644" cy="350"/>
              <a:chOff x="4993" y="1238"/>
              <a:chExt cx="644" cy="350"/>
            </a:xfrm>
          </p:grpSpPr>
          <p:sp>
            <p:nvSpPr>
              <p:cNvPr id="24848" name="Rectangle 93">
                <a:extLst>
                  <a:ext uri="{FF2B5EF4-FFF2-40B4-BE49-F238E27FC236}">
                    <a16:creationId xmlns:a16="http://schemas.microsoft.com/office/drawing/2014/main" xmlns="" id="{238EB8FC-8C95-4645-A41E-3EC50E5A71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3" y="1238"/>
                <a:ext cx="644" cy="31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/>
              </a:p>
            </p:txBody>
          </p:sp>
          <p:sp>
            <p:nvSpPr>
              <p:cNvPr id="24849" name="Rectangle 94">
                <a:extLst>
                  <a:ext uri="{FF2B5EF4-FFF2-40B4-BE49-F238E27FC236}">
                    <a16:creationId xmlns:a16="http://schemas.microsoft.com/office/drawing/2014/main" xmlns="" id="{DD042E90-0735-49BE-B388-67DB3FA4F4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3" y="1238"/>
                <a:ext cx="644" cy="350"/>
              </a:xfrm>
              <a:prstGeom prst="rect">
                <a:avLst/>
              </a:prstGeom>
              <a:noFill/>
              <a:ln w="11113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MX" altLang="es-MX" sz="180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4625" name="Rectangle 96">
              <a:extLst>
                <a:ext uri="{FF2B5EF4-FFF2-40B4-BE49-F238E27FC236}">
                  <a16:creationId xmlns:a16="http://schemas.microsoft.com/office/drawing/2014/main" xmlns="" id="{6FDE3134-0634-458C-AEF4-928C0B244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5" y="1249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626" name="Rectangle 97">
              <a:extLst>
                <a:ext uri="{FF2B5EF4-FFF2-40B4-BE49-F238E27FC236}">
                  <a16:creationId xmlns:a16="http://schemas.microsoft.com/office/drawing/2014/main" xmlns="" id="{4611DFEF-3C9C-4222-99F7-5175126D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5" y="1354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627" name="Rectangle 98">
              <a:extLst>
                <a:ext uri="{FF2B5EF4-FFF2-40B4-BE49-F238E27FC236}">
                  <a16:creationId xmlns:a16="http://schemas.microsoft.com/office/drawing/2014/main" xmlns="" id="{580FF7AF-5CD4-49D6-BB8D-5263626C0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3" y="1323"/>
              <a:ext cx="916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200" b="0" dirty="0">
                  <a:solidFill>
                    <a:srgbClr val="000000"/>
                  </a:solidFill>
                </a:rPr>
                <a:t>Baja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200" b="0" dirty="0">
                  <a:solidFill>
                    <a:srgbClr val="000000"/>
                  </a:solidFill>
                </a:rPr>
                <a:t>Documental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" altLang="es-MX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24628" name="Group 102">
              <a:extLst>
                <a:ext uri="{FF2B5EF4-FFF2-40B4-BE49-F238E27FC236}">
                  <a16:creationId xmlns:a16="http://schemas.microsoft.com/office/drawing/2014/main" xmlns="" id="{55A3ECC1-0968-4FAC-8BED-E45DD145EF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253"/>
              <a:ext cx="308" cy="308"/>
              <a:chOff x="4671" y="2253"/>
              <a:chExt cx="308" cy="308"/>
            </a:xfrm>
          </p:grpSpPr>
          <p:sp>
            <p:nvSpPr>
              <p:cNvPr id="24845" name="Freeform 99">
                <a:extLst>
                  <a:ext uri="{FF2B5EF4-FFF2-40B4-BE49-F238E27FC236}">
                    <a16:creationId xmlns:a16="http://schemas.microsoft.com/office/drawing/2014/main" xmlns="" id="{6B8140BF-CDD4-4E9B-9C81-5F5C3EAD2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30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46" name="Freeform 100">
                <a:extLst>
                  <a:ext uri="{FF2B5EF4-FFF2-40B4-BE49-F238E27FC236}">
                    <a16:creationId xmlns:a16="http://schemas.microsoft.com/office/drawing/2014/main" xmlns="" id="{7FB0B1EA-7E0F-49F4-B5F0-EB540AC0F1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25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47" name="Freeform 101">
                <a:extLst>
                  <a:ext uri="{FF2B5EF4-FFF2-40B4-BE49-F238E27FC236}">
                    <a16:creationId xmlns:a16="http://schemas.microsoft.com/office/drawing/2014/main" xmlns="" id="{142143DD-A624-4E94-B05A-FD3CC69F22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25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29" name="Group 106">
              <a:extLst>
                <a:ext uri="{FF2B5EF4-FFF2-40B4-BE49-F238E27FC236}">
                  <a16:creationId xmlns:a16="http://schemas.microsoft.com/office/drawing/2014/main" xmlns="" id="{9F1A43A2-B7D2-44D8-8E89-7231E6AA00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288"/>
              <a:ext cx="308" cy="308"/>
              <a:chOff x="4671" y="2288"/>
              <a:chExt cx="308" cy="308"/>
            </a:xfrm>
          </p:grpSpPr>
          <p:sp>
            <p:nvSpPr>
              <p:cNvPr id="24842" name="Freeform 103">
                <a:extLst>
                  <a:ext uri="{FF2B5EF4-FFF2-40B4-BE49-F238E27FC236}">
                    <a16:creationId xmlns:a16="http://schemas.microsoft.com/office/drawing/2014/main" xmlns="" id="{6EA0FE68-6501-45F8-97FC-AAFAA8091D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344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43" name="Freeform 104">
                <a:extLst>
                  <a:ext uri="{FF2B5EF4-FFF2-40B4-BE49-F238E27FC236}">
                    <a16:creationId xmlns:a16="http://schemas.microsoft.com/office/drawing/2014/main" xmlns="" id="{5D6C7280-DC74-43AC-BCC1-E009F79CD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288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44" name="Freeform 105">
                <a:extLst>
                  <a:ext uri="{FF2B5EF4-FFF2-40B4-BE49-F238E27FC236}">
                    <a16:creationId xmlns:a16="http://schemas.microsoft.com/office/drawing/2014/main" xmlns="" id="{15B18D47-7874-471F-B606-B972471CE5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288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0" name="Group 110">
              <a:extLst>
                <a:ext uri="{FF2B5EF4-FFF2-40B4-BE49-F238E27FC236}">
                  <a16:creationId xmlns:a16="http://schemas.microsoft.com/office/drawing/2014/main" xmlns="" id="{39E1FFF0-7BDF-43F7-A7D8-427CC3B1CF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323"/>
              <a:ext cx="308" cy="308"/>
              <a:chOff x="4671" y="2323"/>
              <a:chExt cx="308" cy="308"/>
            </a:xfrm>
          </p:grpSpPr>
          <p:sp>
            <p:nvSpPr>
              <p:cNvPr id="24839" name="Freeform 107">
                <a:extLst>
                  <a:ext uri="{FF2B5EF4-FFF2-40B4-BE49-F238E27FC236}">
                    <a16:creationId xmlns:a16="http://schemas.microsoft.com/office/drawing/2014/main" xmlns="" id="{20BA01A4-6097-4C70-9478-C581ABED93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37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40" name="Freeform 108">
                <a:extLst>
                  <a:ext uri="{FF2B5EF4-FFF2-40B4-BE49-F238E27FC236}">
                    <a16:creationId xmlns:a16="http://schemas.microsoft.com/office/drawing/2014/main" xmlns="" id="{DBAAB76D-4754-486C-94AE-D638A80A3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32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41" name="Freeform 109">
                <a:extLst>
                  <a:ext uri="{FF2B5EF4-FFF2-40B4-BE49-F238E27FC236}">
                    <a16:creationId xmlns:a16="http://schemas.microsoft.com/office/drawing/2014/main" xmlns="" id="{97A8F015-E79D-4370-A9A1-FB66DF56B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32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1" name="Group 114">
              <a:extLst>
                <a:ext uri="{FF2B5EF4-FFF2-40B4-BE49-F238E27FC236}">
                  <a16:creationId xmlns:a16="http://schemas.microsoft.com/office/drawing/2014/main" xmlns="" id="{032D0CB2-2EEA-47DD-8FFE-9A3DB45BDE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351"/>
              <a:ext cx="308" cy="308"/>
              <a:chOff x="4671" y="2351"/>
              <a:chExt cx="308" cy="308"/>
            </a:xfrm>
          </p:grpSpPr>
          <p:sp>
            <p:nvSpPr>
              <p:cNvPr id="24836" name="Freeform 111">
                <a:extLst>
                  <a:ext uri="{FF2B5EF4-FFF2-40B4-BE49-F238E27FC236}">
                    <a16:creationId xmlns:a16="http://schemas.microsoft.com/office/drawing/2014/main" xmlns="" id="{9D785B5E-B6FE-470F-8984-0801C3713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40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37" name="Freeform 112">
                <a:extLst>
                  <a:ext uri="{FF2B5EF4-FFF2-40B4-BE49-F238E27FC236}">
                    <a16:creationId xmlns:a16="http://schemas.microsoft.com/office/drawing/2014/main" xmlns="" id="{9122ED7C-85D8-4B6B-91EF-553DA9A12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35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38" name="Freeform 113">
                <a:extLst>
                  <a:ext uri="{FF2B5EF4-FFF2-40B4-BE49-F238E27FC236}">
                    <a16:creationId xmlns:a16="http://schemas.microsoft.com/office/drawing/2014/main" xmlns="" id="{FB0AC733-AA8F-4C52-8F60-1EAB2431E6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35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2" name="Group 118">
              <a:extLst>
                <a:ext uri="{FF2B5EF4-FFF2-40B4-BE49-F238E27FC236}">
                  <a16:creationId xmlns:a16="http://schemas.microsoft.com/office/drawing/2014/main" xmlns="" id="{08E77776-7D7F-4F5C-AA56-39F5887421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386"/>
              <a:ext cx="308" cy="308"/>
              <a:chOff x="4671" y="2386"/>
              <a:chExt cx="308" cy="308"/>
            </a:xfrm>
          </p:grpSpPr>
          <p:sp>
            <p:nvSpPr>
              <p:cNvPr id="24833" name="Freeform 115">
                <a:extLst>
                  <a:ext uri="{FF2B5EF4-FFF2-40B4-BE49-F238E27FC236}">
                    <a16:creationId xmlns:a16="http://schemas.microsoft.com/office/drawing/2014/main" xmlns="" id="{26E2162C-68DF-4C7D-ACDD-1222A6F03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442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34" name="Freeform 116">
                <a:extLst>
                  <a:ext uri="{FF2B5EF4-FFF2-40B4-BE49-F238E27FC236}">
                    <a16:creationId xmlns:a16="http://schemas.microsoft.com/office/drawing/2014/main" xmlns="" id="{C6D123FC-7337-45D4-9D7D-C5A13F18AF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386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35" name="Freeform 117">
                <a:extLst>
                  <a:ext uri="{FF2B5EF4-FFF2-40B4-BE49-F238E27FC236}">
                    <a16:creationId xmlns:a16="http://schemas.microsoft.com/office/drawing/2014/main" xmlns="" id="{68D89719-D152-4AC9-B3DF-640CF634C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386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3" name="Group 122">
              <a:extLst>
                <a:ext uri="{FF2B5EF4-FFF2-40B4-BE49-F238E27FC236}">
                  <a16:creationId xmlns:a16="http://schemas.microsoft.com/office/drawing/2014/main" xmlns="" id="{CF167871-CA10-416E-BBDE-2E6933CD99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421"/>
              <a:ext cx="308" cy="308"/>
              <a:chOff x="4671" y="2421"/>
              <a:chExt cx="308" cy="308"/>
            </a:xfrm>
          </p:grpSpPr>
          <p:sp>
            <p:nvSpPr>
              <p:cNvPr id="24830" name="Freeform 119">
                <a:extLst>
                  <a:ext uri="{FF2B5EF4-FFF2-40B4-BE49-F238E27FC236}">
                    <a16:creationId xmlns:a16="http://schemas.microsoft.com/office/drawing/2014/main" xmlns="" id="{52DBD5FA-1E79-4532-90B5-ECAD7D9CF0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47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31" name="Freeform 120">
                <a:extLst>
                  <a:ext uri="{FF2B5EF4-FFF2-40B4-BE49-F238E27FC236}">
                    <a16:creationId xmlns:a16="http://schemas.microsoft.com/office/drawing/2014/main" xmlns="" id="{FEE383CC-4536-4BBE-8594-AF0E9FA06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42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32" name="Freeform 121">
                <a:extLst>
                  <a:ext uri="{FF2B5EF4-FFF2-40B4-BE49-F238E27FC236}">
                    <a16:creationId xmlns:a16="http://schemas.microsoft.com/office/drawing/2014/main" xmlns="" id="{6E3FE3D8-340C-4EE3-A62D-FCEBD32F5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421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4" name="Group 126">
              <a:extLst>
                <a:ext uri="{FF2B5EF4-FFF2-40B4-BE49-F238E27FC236}">
                  <a16:creationId xmlns:a16="http://schemas.microsoft.com/office/drawing/2014/main" xmlns="" id="{5A56EB53-8FF0-412A-86C7-0430A40A7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449"/>
              <a:ext cx="308" cy="308"/>
              <a:chOff x="4671" y="2449"/>
              <a:chExt cx="308" cy="308"/>
            </a:xfrm>
          </p:grpSpPr>
          <p:sp>
            <p:nvSpPr>
              <p:cNvPr id="24827" name="Freeform 123">
                <a:extLst>
                  <a:ext uri="{FF2B5EF4-FFF2-40B4-BE49-F238E27FC236}">
                    <a16:creationId xmlns:a16="http://schemas.microsoft.com/office/drawing/2014/main" xmlns="" id="{D8E4E86D-FC03-4B07-8106-67400EBF3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505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28" name="Freeform 124">
                <a:extLst>
                  <a:ext uri="{FF2B5EF4-FFF2-40B4-BE49-F238E27FC236}">
                    <a16:creationId xmlns:a16="http://schemas.microsoft.com/office/drawing/2014/main" xmlns="" id="{08532CAA-5182-41E3-B6AB-05E6FAAC11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44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29" name="Freeform 125">
                <a:extLst>
                  <a:ext uri="{FF2B5EF4-FFF2-40B4-BE49-F238E27FC236}">
                    <a16:creationId xmlns:a16="http://schemas.microsoft.com/office/drawing/2014/main" xmlns="" id="{C5FB4676-8177-47E7-A7EF-6636A29B7A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44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5" name="Group 130">
              <a:extLst>
                <a:ext uri="{FF2B5EF4-FFF2-40B4-BE49-F238E27FC236}">
                  <a16:creationId xmlns:a16="http://schemas.microsoft.com/office/drawing/2014/main" xmlns="" id="{2D0185B7-84E4-4F96-951A-3073B43D1A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484"/>
              <a:ext cx="308" cy="308"/>
              <a:chOff x="4671" y="2484"/>
              <a:chExt cx="308" cy="308"/>
            </a:xfrm>
          </p:grpSpPr>
          <p:sp>
            <p:nvSpPr>
              <p:cNvPr id="24824" name="Freeform 127">
                <a:extLst>
                  <a:ext uri="{FF2B5EF4-FFF2-40B4-BE49-F238E27FC236}">
                    <a16:creationId xmlns:a16="http://schemas.microsoft.com/office/drawing/2014/main" xmlns="" id="{0CC28EA5-7855-4F07-B983-EC8F7557D9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540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25" name="Freeform 128">
                <a:extLst>
                  <a:ext uri="{FF2B5EF4-FFF2-40B4-BE49-F238E27FC236}">
                    <a16:creationId xmlns:a16="http://schemas.microsoft.com/office/drawing/2014/main" xmlns="" id="{6BF80EB2-6C97-48C4-B15C-3374263948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484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26" name="Freeform 129">
                <a:extLst>
                  <a:ext uri="{FF2B5EF4-FFF2-40B4-BE49-F238E27FC236}">
                    <a16:creationId xmlns:a16="http://schemas.microsoft.com/office/drawing/2014/main" xmlns="" id="{9AD8156B-DE55-46C8-8703-9F5DC456D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484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6" name="Group 134">
              <a:extLst>
                <a:ext uri="{FF2B5EF4-FFF2-40B4-BE49-F238E27FC236}">
                  <a16:creationId xmlns:a16="http://schemas.microsoft.com/office/drawing/2014/main" xmlns="" id="{567506B3-1B0A-42FF-B7A4-35495B69F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519"/>
              <a:ext cx="308" cy="308"/>
              <a:chOff x="4671" y="2519"/>
              <a:chExt cx="308" cy="308"/>
            </a:xfrm>
          </p:grpSpPr>
          <p:sp>
            <p:nvSpPr>
              <p:cNvPr id="24821" name="Freeform 131">
                <a:extLst>
                  <a:ext uri="{FF2B5EF4-FFF2-40B4-BE49-F238E27FC236}">
                    <a16:creationId xmlns:a16="http://schemas.microsoft.com/office/drawing/2014/main" xmlns="" id="{657CF62B-CD6C-495F-8B13-3291843B6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575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22" name="Freeform 132">
                <a:extLst>
                  <a:ext uri="{FF2B5EF4-FFF2-40B4-BE49-F238E27FC236}">
                    <a16:creationId xmlns:a16="http://schemas.microsoft.com/office/drawing/2014/main" xmlns="" id="{C21F6EE8-2579-4891-B755-0EC5DEA804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51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23" name="Freeform 133">
                <a:extLst>
                  <a:ext uri="{FF2B5EF4-FFF2-40B4-BE49-F238E27FC236}">
                    <a16:creationId xmlns:a16="http://schemas.microsoft.com/office/drawing/2014/main" xmlns="" id="{0F667BD4-95E3-4AA5-81DB-1EFD38119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519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7" name="Group 138">
              <a:extLst>
                <a:ext uri="{FF2B5EF4-FFF2-40B4-BE49-F238E27FC236}">
                  <a16:creationId xmlns:a16="http://schemas.microsoft.com/office/drawing/2014/main" xmlns="" id="{11A93120-7B8E-4A1B-B4BB-7AF6075652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547"/>
              <a:ext cx="308" cy="308"/>
              <a:chOff x="4671" y="2547"/>
              <a:chExt cx="308" cy="308"/>
            </a:xfrm>
          </p:grpSpPr>
          <p:sp>
            <p:nvSpPr>
              <p:cNvPr id="24818" name="Freeform 135">
                <a:extLst>
                  <a:ext uri="{FF2B5EF4-FFF2-40B4-BE49-F238E27FC236}">
                    <a16:creationId xmlns:a16="http://schemas.microsoft.com/office/drawing/2014/main" xmlns="" id="{C3488614-B770-4014-9537-57D9CE587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60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19" name="Freeform 136">
                <a:extLst>
                  <a:ext uri="{FF2B5EF4-FFF2-40B4-BE49-F238E27FC236}">
                    <a16:creationId xmlns:a16="http://schemas.microsoft.com/office/drawing/2014/main" xmlns="" id="{1030DEE9-6544-47CE-BEFC-C2C5A9D4E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54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20" name="Freeform 137">
                <a:extLst>
                  <a:ext uri="{FF2B5EF4-FFF2-40B4-BE49-F238E27FC236}">
                    <a16:creationId xmlns:a16="http://schemas.microsoft.com/office/drawing/2014/main" xmlns="" id="{45B30925-4076-467D-AD2A-5FD725720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54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8" name="Group 142">
              <a:extLst>
                <a:ext uri="{FF2B5EF4-FFF2-40B4-BE49-F238E27FC236}">
                  <a16:creationId xmlns:a16="http://schemas.microsoft.com/office/drawing/2014/main" xmlns="" id="{86A35603-57AB-4E6E-84FE-54431CC219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582"/>
              <a:ext cx="308" cy="308"/>
              <a:chOff x="4671" y="2582"/>
              <a:chExt cx="308" cy="308"/>
            </a:xfrm>
          </p:grpSpPr>
          <p:sp>
            <p:nvSpPr>
              <p:cNvPr id="24815" name="Freeform 139">
                <a:extLst>
                  <a:ext uri="{FF2B5EF4-FFF2-40B4-BE49-F238E27FC236}">
                    <a16:creationId xmlns:a16="http://schemas.microsoft.com/office/drawing/2014/main" xmlns="" id="{56F96235-2C2F-4A98-9C6B-06B98F694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638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16" name="Freeform 140">
                <a:extLst>
                  <a:ext uri="{FF2B5EF4-FFF2-40B4-BE49-F238E27FC236}">
                    <a16:creationId xmlns:a16="http://schemas.microsoft.com/office/drawing/2014/main" xmlns="" id="{42CCFBA4-BF46-4CD6-BFE5-8845733CF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582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17" name="Freeform 141">
                <a:extLst>
                  <a:ext uri="{FF2B5EF4-FFF2-40B4-BE49-F238E27FC236}">
                    <a16:creationId xmlns:a16="http://schemas.microsoft.com/office/drawing/2014/main" xmlns="" id="{ADE382B3-1BE5-4197-BF19-53E6E86CA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582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39" name="Group 146">
              <a:extLst>
                <a:ext uri="{FF2B5EF4-FFF2-40B4-BE49-F238E27FC236}">
                  <a16:creationId xmlns:a16="http://schemas.microsoft.com/office/drawing/2014/main" xmlns="" id="{11465074-5C0D-453C-9B03-1D358C5309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1" y="2617"/>
              <a:ext cx="308" cy="308"/>
              <a:chOff x="4671" y="2617"/>
              <a:chExt cx="308" cy="308"/>
            </a:xfrm>
          </p:grpSpPr>
          <p:sp>
            <p:nvSpPr>
              <p:cNvPr id="24812" name="Freeform 143">
                <a:extLst>
                  <a:ext uri="{FF2B5EF4-FFF2-40B4-BE49-F238E27FC236}">
                    <a16:creationId xmlns:a16="http://schemas.microsoft.com/office/drawing/2014/main" xmlns="" id="{7566E2D7-9A88-47B6-988E-2D2B81AA26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2673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13" name="Freeform 144">
                <a:extLst>
                  <a:ext uri="{FF2B5EF4-FFF2-40B4-BE49-F238E27FC236}">
                    <a16:creationId xmlns:a16="http://schemas.microsoft.com/office/drawing/2014/main" xmlns="" id="{37A577AB-6C6B-4B04-AA1C-B84607B0F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61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14" name="Freeform 145">
                <a:extLst>
                  <a:ext uri="{FF2B5EF4-FFF2-40B4-BE49-F238E27FC236}">
                    <a16:creationId xmlns:a16="http://schemas.microsoft.com/office/drawing/2014/main" xmlns="" id="{2AAEABC8-CDB1-44CE-935D-0BD6C4D4EA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1" y="2617"/>
                <a:ext cx="252" cy="252"/>
              </a:xfrm>
              <a:custGeom>
                <a:avLst/>
                <a:gdLst>
                  <a:gd name="T0" fmla="*/ 0 w 576"/>
                  <a:gd name="T1" fmla="*/ 0 h 576"/>
                  <a:gd name="T2" fmla="*/ 0 w 576"/>
                  <a:gd name="T3" fmla="*/ 0 h 576"/>
                  <a:gd name="T4" fmla="*/ 0 w 576"/>
                  <a:gd name="T5" fmla="*/ 0 h 576"/>
                  <a:gd name="T6" fmla="*/ 0 w 576"/>
                  <a:gd name="T7" fmla="*/ 0 h 576"/>
                  <a:gd name="T8" fmla="*/ 0 w 576"/>
                  <a:gd name="T9" fmla="*/ 0 h 576"/>
                  <a:gd name="T10" fmla="*/ 0 w 576"/>
                  <a:gd name="T11" fmla="*/ 0 h 576"/>
                  <a:gd name="T12" fmla="*/ 0 w 576"/>
                  <a:gd name="T13" fmla="*/ 0 h 576"/>
                  <a:gd name="T14" fmla="*/ 0 w 576"/>
                  <a:gd name="T15" fmla="*/ 0 h 576"/>
                  <a:gd name="T16" fmla="*/ 0 w 576"/>
                  <a:gd name="T17" fmla="*/ 0 h 576"/>
                  <a:gd name="T18" fmla="*/ 0 w 576"/>
                  <a:gd name="T19" fmla="*/ 0 h 576"/>
                  <a:gd name="T20" fmla="*/ 0 w 576"/>
                  <a:gd name="T21" fmla="*/ 0 h 576"/>
                  <a:gd name="T22" fmla="*/ 0 w 576"/>
                  <a:gd name="T23" fmla="*/ 0 h 576"/>
                  <a:gd name="T24" fmla="*/ 0 w 576"/>
                  <a:gd name="T25" fmla="*/ 0 h 576"/>
                  <a:gd name="T26" fmla="*/ 0 w 576"/>
                  <a:gd name="T27" fmla="*/ 0 h 576"/>
                  <a:gd name="T28" fmla="*/ 0 w 576"/>
                  <a:gd name="T29" fmla="*/ 0 h 576"/>
                  <a:gd name="T30" fmla="*/ 0 w 576"/>
                  <a:gd name="T31" fmla="*/ 0 h 576"/>
                  <a:gd name="T32" fmla="*/ 0 w 576"/>
                  <a:gd name="T33" fmla="*/ 0 h 576"/>
                  <a:gd name="T34" fmla="*/ 0 w 576"/>
                  <a:gd name="T35" fmla="*/ 0 h 576"/>
                  <a:gd name="T36" fmla="*/ 0 w 576"/>
                  <a:gd name="T37" fmla="*/ 0 h 576"/>
                  <a:gd name="T38" fmla="*/ 0 w 576"/>
                  <a:gd name="T39" fmla="*/ 0 h 576"/>
                  <a:gd name="T40" fmla="*/ 0 w 576"/>
                  <a:gd name="T41" fmla="*/ 0 h 576"/>
                  <a:gd name="T42" fmla="*/ 0 w 576"/>
                  <a:gd name="T43" fmla="*/ 0 h 576"/>
                  <a:gd name="T44" fmla="*/ 0 w 576"/>
                  <a:gd name="T45" fmla="*/ 0 h 576"/>
                  <a:gd name="T46" fmla="*/ 0 w 576"/>
                  <a:gd name="T47" fmla="*/ 0 h 5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76"/>
                  <a:gd name="T73" fmla="*/ 0 h 576"/>
                  <a:gd name="T74" fmla="*/ 576 w 576"/>
                  <a:gd name="T75" fmla="*/ 576 h 5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76" h="576">
                    <a:moveTo>
                      <a:pt x="528" y="87"/>
                    </a:moveTo>
                    <a:cubicBezTo>
                      <a:pt x="293" y="87"/>
                      <a:pt x="245" y="87"/>
                      <a:pt x="242" y="83"/>
                    </a:cubicBezTo>
                    <a:cubicBezTo>
                      <a:pt x="242" y="79"/>
                      <a:pt x="239" y="75"/>
                      <a:pt x="239" y="66"/>
                    </a:cubicBezTo>
                    <a:cubicBezTo>
                      <a:pt x="239" y="58"/>
                      <a:pt x="235" y="50"/>
                      <a:pt x="232" y="38"/>
                    </a:cubicBezTo>
                    <a:cubicBezTo>
                      <a:pt x="229" y="29"/>
                      <a:pt x="222" y="21"/>
                      <a:pt x="216" y="13"/>
                    </a:cubicBezTo>
                    <a:cubicBezTo>
                      <a:pt x="206" y="5"/>
                      <a:pt x="197" y="0"/>
                      <a:pt x="197" y="0"/>
                    </a:cubicBezTo>
                    <a:cubicBezTo>
                      <a:pt x="197" y="0"/>
                      <a:pt x="62" y="0"/>
                      <a:pt x="55" y="5"/>
                    </a:cubicBezTo>
                    <a:cubicBezTo>
                      <a:pt x="46" y="9"/>
                      <a:pt x="39" y="13"/>
                      <a:pt x="36" y="21"/>
                    </a:cubicBezTo>
                    <a:cubicBezTo>
                      <a:pt x="33" y="29"/>
                      <a:pt x="29" y="38"/>
                      <a:pt x="26" y="46"/>
                    </a:cubicBezTo>
                    <a:cubicBezTo>
                      <a:pt x="23" y="58"/>
                      <a:pt x="20" y="62"/>
                      <a:pt x="20" y="66"/>
                    </a:cubicBezTo>
                    <a:cubicBezTo>
                      <a:pt x="17" y="70"/>
                      <a:pt x="17" y="75"/>
                      <a:pt x="13" y="79"/>
                    </a:cubicBezTo>
                    <a:cubicBezTo>
                      <a:pt x="13" y="83"/>
                      <a:pt x="10" y="87"/>
                      <a:pt x="7" y="87"/>
                    </a:cubicBezTo>
                    <a:lnTo>
                      <a:pt x="0" y="91"/>
                    </a:lnTo>
                    <a:lnTo>
                      <a:pt x="0" y="99"/>
                    </a:lnTo>
                    <a:lnTo>
                      <a:pt x="0" y="288"/>
                    </a:lnTo>
                    <a:lnTo>
                      <a:pt x="0" y="576"/>
                    </a:lnTo>
                    <a:lnTo>
                      <a:pt x="293" y="576"/>
                    </a:lnTo>
                    <a:lnTo>
                      <a:pt x="576" y="576"/>
                    </a:lnTo>
                    <a:lnTo>
                      <a:pt x="576" y="288"/>
                    </a:lnTo>
                    <a:lnTo>
                      <a:pt x="576" y="140"/>
                    </a:lnTo>
                    <a:lnTo>
                      <a:pt x="576" y="128"/>
                    </a:lnTo>
                    <a:cubicBezTo>
                      <a:pt x="573" y="116"/>
                      <a:pt x="570" y="107"/>
                      <a:pt x="564" y="99"/>
                    </a:cubicBezTo>
                    <a:cubicBezTo>
                      <a:pt x="557" y="95"/>
                      <a:pt x="548" y="91"/>
                      <a:pt x="538" y="87"/>
                    </a:cubicBezTo>
                    <a:lnTo>
                      <a:pt x="528" y="8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40" name="Group 151">
              <a:extLst>
                <a:ext uri="{FF2B5EF4-FFF2-40B4-BE49-F238E27FC236}">
                  <a16:creationId xmlns:a16="http://schemas.microsoft.com/office/drawing/2014/main" xmlns="" id="{A032CBD1-3F00-478B-AD7B-E9B172499B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9" y="2862"/>
              <a:ext cx="742" cy="287"/>
              <a:chOff x="2249" y="2862"/>
              <a:chExt cx="742" cy="287"/>
            </a:xfrm>
          </p:grpSpPr>
          <p:sp>
            <p:nvSpPr>
              <p:cNvPr id="24808" name="Freeform 147">
                <a:extLst>
                  <a:ext uri="{FF2B5EF4-FFF2-40B4-BE49-F238E27FC236}">
                    <a16:creationId xmlns:a16="http://schemas.microsoft.com/office/drawing/2014/main" xmlns="" id="{09C6FADA-19C7-4548-AAA7-722CB7112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2862"/>
                <a:ext cx="742" cy="287"/>
              </a:xfrm>
              <a:custGeom>
                <a:avLst/>
                <a:gdLst>
                  <a:gd name="T0" fmla="*/ 0 w 742"/>
                  <a:gd name="T1" fmla="*/ 0 h 287"/>
                  <a:gd name="T2" fmla="*/ 0 w 742"/>
                  <a:gd name="T3" fmla="*/ 287 h 287"/>
                  <a:gd name="T4" fmla="*/ 649 w 742"/>
                  <a:gd name="T5" fmla="*/ 287 h 287"/>
                  <a:gd name="T6" fmla="*/ 742 w 742"/>
                  <a:gd name="T7" fmla="*/ 251 h 287"/>
                  <a:gd name="T8" fmla="*/ 742 w 742"/>
                  <a:gd name="T9" fmla="*/ 0 h 287"/>
                  <a:gd name="T10" fmla="*/ 0 w 742"/>
                  <a:gd name="T11" fmla="*/ 0 h 2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42"/>
                  <a:gd name="T19" fmla="*/ 0 h 287"/>
                  <a:gd name="T20" fmla="*/ 742 w 742"/>
                  <a:gd name="T21" fmla="*/ 287 h 2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42" h="287">
                    <a:moveTo>
                      <a:pt x="0" y="0"/>
                    </a:moveTo>
                    <a:lnTo>
                      <a:pt x="0" y="287"/>
                    </a:lnTo>
                    <a:lnTo>
                      <a:pt x="649" y="287"/>
                    </a:lnTo>
                    <a:lnTo>
                      <a:pt x="742" y="251"/>
                    </a:lnTo>
                    <a:lnTo>
                      <a:pt x="74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09" name="Freeform 148">
                <a:extLst>
                  <a:ext uri="{FF2B5EF4-FFF2-40B4-BE49-F238E27FC236}">
                    <a16:creationId xmlns:a16="http://schemas.microsoft.com/office/drawing/2014/main" xmlns="" id="{F94530D3-5833-4F14-8523-C05DB78DD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8" y="3113"/>
                <a:ext cx="93" cy="36"/>
              </a:xfrm>
              <a:custGeom>
                <a:avLst/>
                <a:gdLst>
                  <a:gd name="T0" fmla="*/ 0 w 212"/>
                  <a:gd name="T1" fmla="*/ 0 h 82"/>
                  <a:gd name="T2" fmla="*/ 0 w 212"/>
                  <a:gd name="T3" fmla="*/ 0 h 82"/>
                  <a:gd name="T4" fmla="*/ 0 w 212"/>
                  <a:gd name="T5" fmla="*/ 0 h 82"/>
                  <a:gd name="T6" fmla="*/ 0 60000 65536"/>
                  <a:gd name="T7" fmla="*/ 0 60000 65536"/>
                  <a:gd name="T8" fmla="*/ 0 60000 65536"/>
                  <a:gd name="T9" fmla="*/ 0 w 212"/>
                  <a:gd name="T10" fmla="*/ 0 h 82"/>
                  <a:gd name="T11" fmla="*/ 212 w 212"/>
                  <a:gd name="T12" fmla="*/ 82 h 8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" h="82">
                    <a:moveTo>
                      <a:pt x="0" y="82"/>
                    </a:moveTo>
                    <a:lnTo>
                      <a:pt x="55" y="3"/>
                    </a:lnTo>
                    <a:cubicBezTo>
                      <a:pt x="77" y="16"/>
                      <a:pt x="133" y="16"/>
                      <a:pt x="212" y="0"/>
                    </a:cubicBezTo>
                  </a:path>
                </a:pathLst>
              </a:custGeom>
              <a:solidFill>
                <a:srgbClr val="CDCDCD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10" name="Freeform 149">
                <a:extLst>
                  <a:ext uri="{FF2B5EF4-FFF2-40B4-BE49-F238E27FC236}">
                    <a16:creationId xmlns:a16="http://schemas.microsoft.com/office/drawing/2014/main" xmlns="" id="{D3DC8E1E-23F3-4409-BDC1-D10A1DED18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2862"/>
                <a:ext cx="742" cy="287"/>
              </a:xfrm>
              <a:custGeom>
                <a:avLst/>
                <a:gdLst>
                  <a:gd name="T0" fmla="*/ 0 w 742"/>
                  <a:gd name="T1" fmla="*/ 0 h 287"/>
                  <a:gd name="T2" fmla="*/ 0 w 742"/>
                  <a:gd name="T3" fmla="*/ 287 h 287"/>
                  <a:gd name="T4" fmla="*/ 649 w 742"/>
                  <a:gd name="T5" fmla="*/ 287 h 287"/>
                  <a:gd name="T6" fmla="*/ 742 w 742"/>
                  <a:gd name="T7" fmla="*/ 251 h 287"/>
                  <a:gd name="T8" fmla="*/ 742 w 742"/>
                  <a:gd name="T9" fmla="*/ 0 h 287"/>
                  <a:gd name="T10" fmla="*/ 0 w 742"/>
                  <a:gd name="T11" fmla="*/ 0 h 2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42"/>
                  <a:gd name="T19" fmla="*/ 0 h 287"/>
                  <a:gd name="T20" fmla="*/ 742 w 742"/>
                  <a:gd name="T21" fmla="*/ 287 h 2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42" h="287">
                    <a:moveTo>
                      <a:pt x="0" y="0"/>
                    </a:moveTo>
                    <a:lnTo>
                      <a:pt x="0" y="287"/>
                    </a:lnTo>
                    <a:lnTo>
                      <a:pt x="649" y="287"/>
                    </a:lnTo>
                    <a:lnTo>
                      <a:pt x="742" y="251"/>
                    </a:lnTo>
                    <a:lnTo>
                      <a:pt x="74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11" name="Freeform 150">
                <a:extLst>
                  <a:ext uri="{FF2B5EF4-FFF2-40B4-BE49-F238E27FC236}">
                    <a16:creationId xmlns:a16="http://schemas.microsoft.com/office/drawing/2014/main" xmlns="" id="{9C1F53E9-4808-47AB-B273-A448F7B403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8" y="3113"/>
                <a:ext cx="93" cy="36"/>
              </a:xfrm>
              <a:custGeom>
                <a:avLst/>
                <a:gdLst>
                  <a:gd name="T0" fmla="*/ 0 w 212"/>
                  <a:gd name="T1" fmla="*/ 0 h 82"/>
                  <a:gd name="T2" fmla="*/ 0 w 212"/>
                  <a:gd name="T3" fmla="*/ 0 h 82"/>
                  <a:gd name="T4" fmla="*/ 0 w 212"/>
                  <a:gd name="T5" fmla="*/ 0 h 82"/>
                  <a:gd name="T6" fmla="*/ 0 60000 65536"/>
                  <a:gd name="T7" fmla="*/ 0 60000 65536"/>
                  <a:gd name="T8" fmla="*/ 0 60000 65536"/>
                  <a:gd name="T9" fmla="*/ 0 w 212"/>
                  <a:gd name="T10" fmla="*/ 0 h 82"/>
                  <a:gd name="T11" fmla="*/ 212 w 212"/>
                  <a:gd name="T12" fmla="*/ 82 h 8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" h="82">
                    <a:moveTo>
                      <a:pt x="0" y="82"/>
                    </a:moveTo>
                    <a:lnTo>
                      <a:pt x="55" y="3"/>
                    </a:lnTo>
                    <a:cubicBezTo>
                      <a:pt x="77" y="16"/>
                      <a:pt x="133" y="16"/>
                      <a:pt x="212" y="0"/>
                    </a:cubicBez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4641" name="Rectangle 152">
              <a:extLst>
                <a:ext uri="{FF2B5EF4-FFF2-40B4-BE49-F238E27FC236}">
                  <a16:creationId xmlns:a16="http://schemas.microsoft.com/office/drawing/2014/main" xmlns="" id="{1F68F56E-FE73-45B9-A2E4-1CB2C362B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" y="2872"/>
              <a:ext cx="727" cy="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900" b="0" dirty="0">
                  <a:solidFill>
                    <a:srgbClr val="000000"/>
                  </a:solidFill>
                  <a:latin typeface="Small Fonts"/>
                </a:rPr>
                <a:t>Políticas Generales;  y</a:t>
              </a:r>
              <a:endParaRPr lang="es-ES" altLang="es-MX" sz="2000" dirty="0"/>
            </a:p>
          </p:txBody>
        </p:sp>
        <p:sp>
          <p:nvSpPr>
            <p:cNvPr id="24642" name="Rectangle 153">
              <a:extLst>
                <a:ext uri="{FF2B5EF4-FFF2-40B4-BE49-F238E27FC236}">
                  <a16:creationId xmlns:a16="http://schemas.microsoft.com/office/drawing/2014/main" xmlns="" id="{F5462961-C87C-477F-B392-3E7BBD0D4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" y="2995"/>
              <a:ext cx="751" cy="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900" b="0">
                  <a:solidFill>
                    <a:srgbClr val="000000"/>
                  </a:solidFill>
                  <a:latin typeface="Small Fonts"/>
                </a:rPr>
                <a:t>Políticas de Operación.</a:t>
              </a:r>
              <a:endParaRPr lang="es-ES" altLang="es-MX" sz="2000"/>
            </a:p>
          </p:txBody>
        </p:sp>
        <p:sp>
          <p:nvSpPr>
            <p:cNvPr id="24643" name="Rectangle 154">
              <a:extLst>
                <a:ext uri="{FF2B5EF4-FFF2-40B4-BE49-F238E27FC236}">
                  <a16:creationId xmlns:a16="http://schemas.microsoft.com/office/drawing/2014/main" xmlns="" id="{A52DF38B-1170-4A47-9F32-BBCE7C785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4" y="3040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grpSp>
          <p:nvGrpSpPr>
            <p:cNvPr id="24644" name="Group 158">
              <a:extLst>
                <a:ext uri="{FF2B5EF4-FFF2-40B4-BE49-F238E27FC236}">
                  <a16:creationId xmlns:a16="http://schemas.microsoft.com/office/drawing/2014/main" xmlns="" id="{C4048637-D480-4219-8DD9-167EBA3A4D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273"/>
              <a:ext cx="238" cy="245"/>
              <a:chOff x="2095" y="1273"/>
              <a:chExt cx="238" cy="245"/>
            </a:xfrm>
          </p:grpSpPr>
          <p:sp>
            <p:nvSpPr>
              <p:cNvPr id="24805" name="Freeform 155">
                <a:extLst>
                  <a:ext uri="{FF2B5EF4-FFF2-40B4-BE49-F238E27FC236}">
                    <a16:creationId xmlns:a16="http://schemas.microsoft.com/office/drawing/2014/main" xmlns="" id="{584B07AD-3965-4F40-93AB-587EAFFC2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32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06" name="Freeform 156">
                <a:extLst>
                  <a:ext uri="{FF2B5EF4-FFF2-40B4-BE49-F238E27FC236}">
                    <a16:creationId xmlns:a16="http://schemas.microsoft.com/office/drawing/2014/main" xmlns="" id="{140E8938-008E-4BE8-A867-0F0D64EAB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27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07" name="Freeform 157">
                <a:extLst>
                  <a:ext uri="{FF2B5EF4-FFF2-40B4-BE49-F238E27FC236}">
                    <a16:creationId xmlns:a16="http://schemas.microsoft.com/office/drawing/2014/main" xmlns="" id="{42B3D8B8-317B-466C-80AC-47B88DA14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27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45" name="Group 162">
              <a:extLst>
                <a:ext uri="{FF2B5EF4-FFF2-40B4-BE49-F238E27FC236}">
                  <a16:creationId xmlns:a16="http://schemas.microsoft.com/office/drawing/2014/main" xmlns="" id="{65E6FA86-BF47-46EC-9AE0-89BB3122D6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315"/>
              <a:ext cx="238" cy="245"/>
              <a:chOff x="2095" y="1315"/>
              <a:chExt cx="238" cy="245"/>
            </a:xfrm>
          </p:grpSpPr>
          <p:sp>
            <p:nvSpPr>
              <p:cNvPr id="24802" name="Freeform 159">
                <a:extLst>
                  <a:ext uri="{FF2B5EF4-FFF2-40B4-BE49-F238E27FC236}">
                    <a16:creationId xmlns:a16="http://schemas.microsoft.com/office/drawing/2014/main" xmlns="" id="{DB2819A4-256C-4678-A501-FF37F45D6A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03" name="Freeform 160">
                <a:extLst>
                  <a:ext uri="{FF2B5EF4-FFF2-40B4-BE49-F238E27FC236}">
                    <a16:creationId xmlns:a16="http://schemas.microsoft.com/office/drawing/2014/main" xmlns="" id="{25813577-DD0C-468B-9E33-9B8F8C5EF5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31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04" name="Freeform 161">
                <a:extLst>
                  <a:ext uri="{FF2B5EF4-FFF2-40B4-BE49-F238E27FC236}">
                    <a16:creationId xmlns:a16="http://schemas.microsoft.com/office/drawing/2014/main" xmlns="" id="{B9C080E0-C4E9-4AAC-9D4E-47D5FFEE2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31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46" name="Group 166">
              <a:extLst>
                <a:ext uri="{FF2B5EF4-FFF2-40B4-BE49-F238E27FC236}">
                  <a16:creationId xmlns:a16="http://schemas.microsoft.com/office/drawing/2014/main" xmlns="" id="{D11A6B07-57D2-4103-B89F-203AEE1E5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343"/>
              <a:ext cx="238" cy="245"/>
              <a:chOff x="2095" y="1343"/>
              <a:chExt cx="238" cy="245"/>
            </a:xfrm>
          </p:grpSpPr>
          <p:sp>
            <p:nvSpPr>
              <p:cNvPr id="24799" name="Freeform 163">
                <a:extLst>
                  <a:ext uri="{FF2B5EF4-FFF2-40B4-BE49-F238E27FC236}">
                    <a16:creationId xmlns:a16="http://schemas.microsoft.com/office/drawing/2014/main" xmlns="" id="{EF30A17C-FEE7-4805-94CC-3DB98021F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39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00" name="Freeform 164">
                <a:extLst>
                  <a:ext uri="{FF2B5EF4-FFF2-40B4-BE49-F238E27FC236}">
                    <a16:creationId xmlns:a16="http://schemas.microsoft.com/office/drawing/2014/main" xmlns="" id="{704BA12D-5A78-4536-9E85-1904B3C08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34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801" name="Freeform 165">
                <a:extLst>
                  <a:ext uri="{FF2B5EF4-FFF2-40B4-BE49-F238E27FC236}">
                    <a16:creationId xmlns:a16="http://schemas.microsoft.com/office/drawing/2014/main" xmlns="" id="{FB867415-DEEF-4C31-A137-F20DC332B5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34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47" name="Group 170">
              <a:extLst>
                <a:ext uri="{FF2B5EF4-FFF2-40B4-BE49-F238E27FC236}">
                  <a16:creationId xmlns:a16="http://schemas.microsoft.com/office/drawing/2014/main" xmlns="" id="{523111E3-D30F-44FC-9735-39C00CA0BD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371"/>
              <a:ext cx="238" cy="245"/>
              <a:chOff x="2095" y="1371"/>
              <a:chExt cx="238" cy="245"/>
            </a:xfrm>
          </p:grpSpPr>
          <p:sp>
            <p:nvSpPr>
              <p:cNvPr id="24796" name="Freeform 167">
                <a:extLst>
                  <a:ext uri="{FF2B5EF4-FFF2-40B4-BE49-F238E27FC236}">
                    <a16:creationId xmlns:a16="http://schemas.microsoft.com/office/drawing/2014/main" xmlns="" id="{6A446AE9-7EA0-4EF5-83B4-22873F888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42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97" name="Freeform 168">
                <a:extLst>
                  <a:ext uri="{FF2B5EF4-FFF2-40B4-BE49-F238E27FC236}">
                    <a16:creationId xmlns:a16="http://schemas.microsoft.com/office/drawing/2014/main" xmlns="" id="{2BD8101F-70DD-4E80-9C7A-1909E43D74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98" name="Freeform 169">
                <a:extLst>
                  <a:ext uri="{FF2B5EF4-FFF2-40B4-BE49-F238E27FC236}">
                    <a16:creationId xmlns:a16="http://schemas.microsoft.com/office/drawing/2014/main" xmlns="" id="{CD1A9677-D45E-4DBB-85BD-0B5A20099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48" name="Group 174">
              <a:extLst>
                <a:ext uri="{FF2B5EF4-FFF2-40B4-BE49-F238E27FC236}">
                  <a16:creationId xmlns:a16="http://schemas.microsoft.com/office/drawing/2014/main" xmlns="" id="{1BD8451E-2B70-4918-861D-F215732BDF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413"/>
              <a:ext cx="238" cy="245"/>
              <a:chOff x="2095" y="1413"/>
              <a:chExt cx="238" cy="245"/>
            </a:xfrm>
          </p:grpSpPr>
          <p:sp>
            <p:nvSpPr>
              <p:cNvPr id="24793" name="Freeform 171">
                <a:extLst>
                  <a:ext uri="{FF2B5EF4-FFF2-40B4-BE49-F238E27FC236}">
                    <a16:creationId xmlns:a16="http://schemas.microsoft.com/office/drawing/2014/main" xmlns="" id="{E7A67978-8E5B-4144-9671-3C99AB1C23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94" name="Freeform 172">
                <a:extLst>
                  <a:ext uri="{FF2B5EF4-FFF2-40B4-BE49-F238E27FC236}">
                    <a16:creationId xmlns:a16="http://schemas.microsoft.com/office/drawing/2014/main" xmlns="" id="{4D9DDABC-C61E-4314-97F9-F18189DCB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1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95" name="Freeform 173">
                <a:extLst>
                  <a:ext uri="{FF2B5EF4-FFF2-40B4-BE49-F238E27FC236}">
                    <a16:creationId xmlns:a16="http://schemas.microsoft.com/office/drawing/2014/main" xmlns="" id="{FC3AE18F-0458-44DA-AF80-DDEE0ABD19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1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49" name="Group 178">
              <a:extLst>
                <a:ext uri="{FF2B5EF4-FFF2-40B4-BE49-F238E27FC236}">
                  <a16:creationId xmlns:a16="http://schemas.microsoft.com/office/drawing/2014/main" xmlns="" id="{BDDFCC18-AE77-4051-BE4D-B853D6C2E2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441"/>
              <a:ext cx="238" cy="245"/>
              <a:chOff x="2095" y="1441"/>
              <a:chExt cx="238" cy="245"/>
            </a:xfrm>
          </p:grpSpPr>
          <p:sp>
            <p:nvSpPr>
              <p:cNvPr id="24790" name="Freeform 175">
                <a:extLst>
                  <a:ext uri="{FF2B5EF4-FFF2-40B4-BE49-F238E27FC236}">
                    <a16:creationId xmlns:a16="http://schemas.microsoft.com/office/drawing/2014/main" xmlns="" id="{6569B232-470E-48A2-8563-3EFC758DD0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91" name="Freeform 176">
                <a:extLst>
                  <a:ext uri="{FF2B5EF4-FFF2-40B4-BE49-F238E27FC236}">
                    <a16:creationId xmlns:a16="http://schemas.microsoft.com/office/drawing/2014/main" xmlns="" id="{0101E2A8-56C2-409D-A4C4-27D471D3C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4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92" name="Freeform 177">
                <a:extLst>
                  <a:ext uri="{FF2B5EF4-FFF2-40B4-BE49-F238E27FC236}">
                    <a16:creationId xmlns:a16="http://schemas.microsoft.com/office/drawing/2014/main" xmlns="" id="{AF52893B-0608-49EB-A974-8122D8683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4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0" name="Group 182">
              <a:extLst>
                <a:ext uri="{FF2B5EF4-FFF2-40B4-BE49-F238E27FC236}">
                  <a16:creationId xmlns:a16="http://schemas.microsoft.com/office/drawing/2014/main" xmlns="" id="{A41FC31D-1941-418C-9814-B9E6471C6A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469"/>
              <a:ext cx="238" cy="245"/>
              <a:chOff x="2095" y="1469"/>
              <a:chExt cx="238" cy="245"/>
            </a:xfrm>
          </p:grpSpPr>
          <p:sp>
            <p:nvSpPr>
              <p:cNvPr id="24787" name="Freeform 179">
                <a:extLst>
                  <a:ext uri="{FF2B5EF4-FFF2-40B4-BE49-F238E27FC236}">
                    <a16:creationId xmlns:a16="http://schemas.microsoft.com/office/drawing/2014/main" xmlns="" id="{0099309C-5348-45F2-8F89-C23BAE5A5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52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88" name="Freeform 180">
                <a:extLst>
                  <a:ext uri="{FF2B5EF4-FFF2-40B4-BE49-F238E27FC236}">
                    <a16:creationId xmlns:a16="http://schemas.microsoft.com/office/drawing/2014/main" xmlns="" id="{C6AB85D6-E903-4A8E-8036-C02531A38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89" name="Freeform 181">
                <a:extLst>
                  <a:ext uri="{FF2B5EF4-FFF2-40B4-BE49-F238E27FC236}">
                    <a16:creationId xmlns:a16="http://schemas.microsoft.com/office/drawing/2014/main" xmlns="" id="{6F7AD6C4-A6F7-4E2D-BB7E-17769037F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1" name="Group 186">
              <a:extLst>
                <a:ext uri="{FF2B5EF4-FFF2-40B4-BE49-F238E27FC236}">
                  <a16:creationId xmlns:a16="http://schemas.microsoft.com/office/drawing/2014/main" xmlns="" id="{F6ACA467-6683-4379-B8D2-8C31A8CB1C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497"/>
              <a:ext cx="238" cy="245"/>
              <a:chOff x="2095" y="1497"/>
              <a:chExt cx="238" cy="245"/>
            </a:xfrm>
          </p:grpSpPr>
          <p:sp>
            <p:nvSpPr>
              <p:cNvPr id="24784" name="Freeform 183">
                <a:extLst>
                  <a:ext uri="{FF2B5EF4-FFF2-40B4-BE49-F238E27FC236}">
                    <a16:creationId xmlns:a16="http://schemas.microsoft.com/office/drawing/2014/main" xmlns="" id="{51D2F762-CA63-48C8-83C6-537961FEC4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55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85" name="Freeform 184">
                <a:extLst>
                  <a:ext uri="{FF2B5EF4-FFF2-40B4-BE49-F238E27FC236}">
                    <a16:creationId xmlns:a16="http://schemas.microsoft.com/office/drawing/2014/main" xmlns="" id="{64172A86-AF15-4B80-B127-2615B8FD6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86" name="Freeform 185">
                <a:extLst>
                  <a:ext uri="{FF2B5EF4-FFF2-40B4-BE49-F238E27FC236}">
                    <a16:creationId xmlns:a16="http://schemas.microsoft.com/office/drawing/2014/main" xmlns="" id="{82554064-2C2E-489D-A0B0-BB321BE52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2" name="Group 190">
              <a:extLst>
                <a:ext uri="{FF2B5EF4-FFF2-40B4-BE49-F238E27FC236}">
                  <a16:creationId xmlns:a16="http://schemas.microsoft.com/office/drawing/2014/main" xmlns="" id="{97E307C5-E00A-43C0-A30E-C145AF841E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539"/>
              <a:ext cx="238" cy="245"/>
              <a:chOff x="2095" y="1539"/>
              <a:chExt cx="238" cy="245"/>
            </a:xfrm>
          </p:grpSpPr>
          <p:sp>
            <p:nvSpPr>
              <p:cNvPr id="24781" name="Freeform 187">
                <a:extLst>
                  <a:ext uri="{FF2B5EF4-FFF2-40B4-BE49-F238E27FC236}">
                    <a16:creationId xmlns:a16="http://schemas.microsoft.com/office/drawing/2014/main" xmlns="" id="{B3E7520E-7E41-4F17-A0F5-DE0B424F92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59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82" name="Freeform 188">
                <a:extLst>
                  <a:ext uri="{FF2B5EF4-FFF2-40B4-BE49-F238E27FC236}">
                    <a16:creationId xmlns:a16="http://schemas.microsoft.com/office/drawing/2014/main" xmlns="" id="{957A82A8-6293-4366-8D08-9CB3B7887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53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83" name="Freeform 189">
                <a:extLst>
                  <a:ext uri="{FF2B5EF4-FFF2-40B4-BE49-F238E27FC236}">
                    <a16:creationId xmlns:a16="http://schemas.microsoft.com/office/drawing/2014/main" xmlns="" id="{A192503B-59E5-4E73-8DBE-C5F184A0B5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53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3" name="Group 194">
              <a:extLst>
                <a:ext uri="{FF2B5EF4-FFF2-40B4-BE49-F238E27FC236}">
                  <a16:creationId xmlns:a16="http://schemas.microsoft.com/office/drawing/2014/main" xmlns="" id="{1E9223F2-2779-4623-A479-3A52782C2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567"/>
              <a:ext cx="238" cy="245"/>
              <a:chOff x="2095" y="1567"/>
              <a:chExt cx="238" cy="245"/>
            </a:xfrm>
          </p:grpSpPr>
          <p:sp>
            <p:nvSpPr>
              <p:cNvPr id="24778" name="Freeform 191">
                <a:extLst>
                  <a:ext uri="{FF2B5EF4-FFF2-40B4-BE49-F238E27FC236}">
                    <a16:creationId xmlns:a16="http://schemas.microsoft.com/office/drawing/2014/main" xmlns="" id="{7AF7E43C-07AB-4FFC-B28D-69C744131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62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79" name="Freeform 192">
                <a:extLst>
                  <a:ext uri="{FF2B5EF4-FFF2-40B4-BE49-F238E27FC236}">
                    <a16:creationId xmlns:a16="http://schemas.microsoft.com/office/drawing/2014/main" xmlns="" id="{CE8A5B5B-2FE2-43F8-8712-9FAD3E5832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56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80" name="Freeform 193">
                <a:extLst>
                  <a:ext uri="{FF2B5EF4-FFF2-40B4-BE49-F238E27FC236}">
                    <a16:creationId xmlns:a16="http://schemas.microsoft.com/office/drawing/2014/main" xmlns="" id="{D1A3CC1E-828B-459C-94FD-F68E9DE928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56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4" name="Group 198">
              <a:extLst>
                <a:ext uri="{FF2B5EF4-FFF2-40B4-BE49-F238E27FC236}">
                  <a16:creationId xmlns:a16="http://schemas.microsoft.com/office/drawing/2014/main" xmlns="" id="{721C549E-CF44-430F-B69C-4A085CF17C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609"/>
              <a:ext cx="238" cy="245"/>
              <a:chOff x="2095" y="1609"/>
              <a:chExt cx="238" cy="245"/>
            </a:xfrm>
          </p:grpSpPr>
          <p:sp>
            <p:nvSpPr>
              <p:cNvPr id="24775" name="Freeform 195">
                <a:extLst>
                  <a:ext uri="{FF2B5EF4-FFF2-40B4-BE49-F238E27FC236}">
                    <a16:creationId xmlns:a16="http://schemas.microsoft.com/office/drawing/2014/main" xmlns="" id="{D263B4D7-F534-4C6A-9F10-33D01D884A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66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76" name="Freeform 196">
                <a:extLst>
                  <a:ext uri="{FF2B5EF4-FFF2-40B4-BE49-F238E27FC236}">
                    <a16:creationId xmlns:a16="http://schemas.microsoft.com/office/drawing/2014/main" xmlns="" id="{64E76E3A-6383-46D5-929C-EB66067240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60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77" name="Freeform 197">
                <a:extLst>
                  <a:ext uri="{FF2B5EF4-FFF2-40B4-BE49-F238E27FC236}">
                    <a16:creationId xmlns:a16="http://schemas.microsoft.com/office/drawing/2014/main" xmlns="" id="{8CA3BAFB-2253-47CA-A677-70D00886F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60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5" name="Group 202">
              <a:extLst>
                <a:ext uri="{FF2B5EF4-FFF2-40B4-BE49-F238E27FC236}">
                  <a16:creationId xmlns:a16="http://schemas.microsoft.com/office/drawing/2014/main" xmlns="" id="{4E425C3D-57CE-4498-B409-7CAD987FEB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5" y="1637"/>
              <a:ext cx="238" cy="245"/>
              <a:chOff x="2095" y="1637"/>
              <a:chExt cx="238" cy="245"/>
            </a:xfrm>
          </p:grpSpPr>
          <p:sp>
            <p:nvSpPr>
              <p:cNvPr id="24772" name="Freeform 199">
                <a:extLst>
                  <a:ext uri="{FF2B5EF4-FFF2-40B4-BE49-F238E27FC236}">
                    <a16:creationId xmlns:a16="http://schemas.microsoft.com/office/drawing/2014/main" xmlns="" id="{87B1DEF8-E8A8-4BC7-882F-B44DC042A7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69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73" name="Freeform 200">
                <a:extLst>
                  <a:ext uri="{FF2B5EF4-FFF2-40B4-BE49-F238E27FC236}">
                    <a16:creationId xmlns:a16="http://schemas.microsoft.com/office/drawing/2014/main" xmlns="" id="{709BC8B5-C8CF-40DB-B27A-5A3B2958A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63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74" name="Freeform 201">
                <a:extLst>
                  <a:ext uri="{FF2B5EF4-FFF2-40B4-BE49-F238E27FC236}">
                    <a16:creationId xmlns:a16="http://schemas.microsoft.com/office/drawing/2014/main" xmlns="" id="{9A6577CF-BC16-4413-A943-8AE115E511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163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6" name="Group 206">
              <a:extLst>
                <a:ext uri="{FF2B5EF4-FFF2-40B4-BE49-F238E27FC236}">
                  <a16:creationId xmlns:a16="http://schemas.microsoft.com/office/drawing/2014/main" xmlns="" id="{D6DBD395-5808-4138-8E24-D5EB168E3D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273"/>
              <a:ext cx="238" cy="245"/>
              <a:chOff x="2291" y="1273"/>
              <a:chExt cx="238" cy="245"/>
            </a:xfrm>
          </p:grpSpPr>
          <p:sp>
            <p:nvSpPr>
              <p:cNvPr id="24769" name="Freeform 203">
                <a:extLst>
                  <a:ext uri="{FF2B5EF4-FFF2-40B4-BE49-F238E27FC236}">
                    <a16:creationId xmlns:a16="http://schemas.microsoft.com/office/drawing/2014/main" xmlns="" id="{7221A1C1-7044-4AB0-8DD8-4D739C5704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32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70" name="Freeform 204">
                <a:extLst>
                  <a:ext uri="{FF2B5EF4-FFF2-40B4-BE49-F238E27FC236}">
                    <a16:creationId xmlns:a16="http://schemas.microsoft.com/office/drawing/2014/main" xmlns="" id="{077DDDED-6A94-41AE-8FC7-E25EBD1D7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27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71" name="Freeform 205">
                <a:extLst>
                  <a:ext uri="{FF2B5EF4-FFF2-40B4-BE49-F238E27FC236}">
                    <a16:creationId xmlns:a16="http://schemas.microsoft.com/office/drawing/2014/main" xmlns="" id="{AFD3BDE0-BCDE-4C15-A7F9-0052CF10C4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27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7" name="Group 210">
              <a:extLst>
                <a:ext uri="{FF2B5EF4-FFF2-40B4-BE49-F238E27FC236}">
                  <a16:creationId xmlns:a16="http://schemas.microsoft.com/office/drawing/2014/main" xmlns="" id="{079D94A2-D967-456D-A7F4-0BEE2AFF04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315"/>
              <a:ext cx="238" cy="245"/>
              <a:chOff x="2291" y="1315"/>
              <a:chExt cx="238" cy="245"/>
            </a:xfrm>
          </p:grpSpPr>
          <p:sp>
            <p:nvSpPr>
              <p:cNvPr id="24766" name="Freeform 207">
                <a:extLst>
                  <a:ext uri="{FF2B5EF4-FFF2-40B4-BE49-F238E27FC236}">
                    <a16:creationId xmlns:a16="http://schemas.microsoft.com/office/drawing/2014/main" xmlns="" id="{0E17251E-E0A7-42C6-AF1A-03FB6057F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67" name="Freeform 208">
                <a:extLst>
                  <a:ext uri="{FF2B5EF4-FFF2-40B4-BE49-F238E27FC236}">
                    <a16:creationId xmlns:a16="http://schemas.microsoft.com/office/drawing/2014/main" xmlns="" id="{31CDE1BB-A0DE-414C-952F-C80ACAC7A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31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68" name="Freeform 209">
                <a:extLst>
                  <a:ext uri="{FF2B5EF4-FFF2-40B4-BE49-F238E27FC236}">
                    <a16:creationId xmlns:a16="http://schemas.microsoft.com/office/drawing/2014/main" xmlns="" id="{FC37D19A-0DFD-475D-AC54-EA1716FE2A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31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8" name="Group 214">
              <a:extLst>
                <a:ext uri="{FF2B5EF4-FFF2-40B4-BE49-F238E27FC236}">
                  <a16:creationId xmlns:a16="http://schemas.microsoft.com/office/drawing/2014/main" xmlns="" id="{F30F77E7-3066-4D65-BA19-6640495F1F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343"/>
              <a:ext cx="238" cy="245"/>
              <a:chOff x="2291" y="1343"/>
              <a:chExt cx="238" cy="245"/>
            </a:xfrm>
          </p:grpSpPr>
          <p:sp>
            <p:nvSpPr>
              <p:cNvPr id="24763" name="Freeform 211">
                <a:extLst>
                  <a:ext uri="{FF2B5EF4-FFF2-40B4-BE49-F238E27FC236}">
                    <a16:creationId xmlns:a16="http://schemas.microsoft.com/office/drawing/2014/main" xmlns="" id="{FBF9D0F9-D5D6-4D4D-88BD-51C3F7A1C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39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64" name="Freeform 212">
                <a:extLst>
                  <a:ext uri="{FF2B5EF4-FFF2-40B4-BE49-F238E27FC236}">
                    <a16:creationId xmlns:a16="http://schemas.microsoft.com/office/drawing/2014/main" xmlns="" id="{1040EED3-B26B-4803-BEFD-F415F1C09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34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65" name="Freeform 213">
                <a:extLst>
                  <a:ext uri="{FF2B5EF4-FFF2-40B4-BE49-F238E27FC236}">
                    <a16:creationId xmlns:a16="http://schemas.microsoft.com/office/drawing/2014/main" xmlns="" id="{A91E6D29-05C5-4588-A846-0C7AD0D47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34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59" name="Group 218">
              <a:extLst>
                <a:ext uri="{FF2B5EF4-FFF2-40B4-BE49-F238E27FC236}">
                  <a16:creationId xmlns:a16="http://schemas.microsoft.com/office/drawing/2014/main" xmlns="" id="{9175F2E2-A7B7-4C71-8255-D2BA83E1B9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371"/>
              <a:ext cx="238" cy="245"/>
              <a:chOff x="2291" y="1371"/>
              <a:chExt cx="238" cy="245"/>
            </a:xfrm>
          </p:grpSpPr>
          <p:sp>
            <p:nvSpPr>
              <p:cNvPr id="24760" name="Freeform 215">
                <a:extLst>
                  <a:ext uri="{FF2B5EF4-FFF2-40B4-BE49-F238E27FC236}">
                    <a16:creationId xmlns:a16="http://schemas.microsoft.com/office/drawing/2014/main" xmlns="" id="{E3ED1D66-A99A-4D9D-B8CC-78F71EBD4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42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61" name="Freeform 216">
                <a:extLst>
                  <a:ext uri="{FF2B5EF4-FFF2-40B4-BE49-F238E27FC236}">
                    <a16:creationId xmlns:a16="http://schemas.microsoft.com/office/drawing/2014/main" xmlns="" id="{C97F2C4A-77BC-4E04-A052-4BE1FCE9F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62" name="Freeform 217">
                <a:extLst>
                  <a:ext uri="{FF2B5EF4-FFF2-40B4-BE49-F238E27FC236}">
                    <a16:creationId xmlns:a16="http://schemas.microsoft.com/office/drawing/2014/main" xmlns="" id="{B7472E44-C3D2-4B3B-BABF-6B396BBA6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0" name="Group 222">
              <a:extLst>
                <a:ext uri="{FF2B5EF4-FFF2-40B4-BE49-F238E27FC236}">
                  <a16:creationId xmlns:a16="http://schemas.microsoft.com/office/drawing/2014/main" xmlns="" id="{4B3BA867-6385-4D0B-8699-32A622CF16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413"/>
              <a:ext cx="238" cy="245"/>
              <a:chOff x="2291" y="1413"/>
              <a:chExt cx="238" cy="245"/>
            </a:xfrm>
          </p:grpSpPr>
          <p:sp>
            <p:nvSpPr>
              <p:cNvPr id="24757" name="Freeform 219">
                <a:extLst>
                  <a:ext uri="{FF2B5EF4-FFF2-40B4-BE49-F238E27FC236}">
                    <a16:creationId xmlns:a16="http://schemas.microsoft.com/office/drawing/2014/main" xmlns="" id="{42B4D891-D01F-47FA-82CF-D0713A2CDA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58" name="Freeform 220">
                <a:extLst>
                  <a:ext uri="{FF2B5EF4-FFF2-40B4-BE49-F238E27FC236}">
                    <a16:creationId xmlns:a16="http://schemas.microsoft.com/office/drawing/2014/main" xmlns="" id="{7C705821-1795-4F9F-B1C5-65D813EC0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1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59" name="Freeform 221">
                <a:extLst>
                  <a:ext uri="{FF2B5EF4-FFF2-40B4-BE49-F238E27FC236}">
                    <a16:creationId xmlns:a16="http://schemas.microsoft.com/office/drawing/2014/main" xmlns="" id="{044007F5-751E-4428-9E11-E1846D14D6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1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1" name="Group 226">
              <a:extLst>
                <a:ext uri="{FF2B5EF4-FFF2-40B4-BE49-F238E27FC236}">
                  <a16:creationId xmlns:a16="http://schemas.microsoft.com/office/drawing/2014/main" xmlns="" id="{051C6F0B-5538-4B7C-B250-98D7567551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441"/>
              <a:ext cx="238" cy="245"/>
              <a:chOff x="2291" y="1441"/>
              <a:chExt cx="238" cy="245"/>
            </a:xfrm>
          </p:grpSpPr>
          <p:sp>
            <p:nvSpPr>
              <p:cNvPr id="24754" name="Freeform 223">
                <a:extLst>
                  <a:ext uri="{FF2B5EF4-FFF2-40B4-BE49-F238E27FC236}">
                    <a16:creationId xmlns:a16="http://schemas.microsoft.com/office/drawing/2014/main" xmlns="" id="{8465C9E9-84A6-4B8A-80FF-240AA08F2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55" name="Freeform 224">
                <a:extLst>
                  <a:ext uri="{FF2B5EF4-FFF2-40B4-BE49-F238E27FC236}">
                    <a16:creationId xmlns:a16="http://schemas.microsoft.com/office/drawing/2014/main" xmlns="" id="{E928A1A2-81C9-4E57-959F-62970378D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4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56" name="Freeform 225">
                <a:extLst>
                  <a:ext uri="{FF2B5EF4-FFF2-40B4-BE49-F238E27FC236}">
                    <a16:creationId xmlns:a16="http://schemas.microsoft.com/office/drawing/2014/main" xmlns="" id="{BD1E7540-2D1B-4650-8919-4D534C61DD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4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2" name="Group 230">
              <a:extLst>
                <a:ext uri="{FF2B5EF4-FFF2-40B4-BE49-F238E27FC236}">
                  <a16:creationId xmlns:a16="http://schemas.microsoft.com/office/drawing/2014/main" xmlns="" id="{11D0C464-E732-4C26-A5EC-4BA552BC0C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469"/>
              <a:ext cx="238" cy="245"/>
              <a:chOff x="2291" y="1469"/>
              <a:chExt cx="238" cy="245"/>
            </a:xfrm>
          </p:grpSpPr>
          <p:sp>
            <p:nvSpPr>
              <p:cNvPr id="24751" name="Freeform 227">
                <a:extLst>
                  <a:ext uri="{FF2B5EF4-FFF2-40B4-BE49-F238E27FC236}">
                    <a16:creationId xmlns:a16="http://schemas.microsoft.com/office/drawing/2014/main" xmlns="" id="{B47ED552-5833-4694-8964-878F4657D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52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52" name="Freeform 228">
                <a:extLst>
                  <a:ext uri="{FF2B5EF4-FFF2-40B4-BE49-F238E27FC236}">
                    <a16:creationId xmlns:a16="http://schemas.microsoft.com/office/drawing/2014/main" xmlns="" id="{99AACF7B-5BCF-4BF2-94A6-339A33AC68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53" name="Freeform 229">
                <a:extLst>
                  <a:ext uri="{FF2B5EF4-FFF2-40B4-BE49-F238E27FC236}">
                    <a16:creationId xmlns:a16="http://schemas.microsoft.com/office/drawing/2014/main" xmlns="" id="{11162BC1-4F4C-4A9E-8FE8-32AEE9E2CF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3" name="Group 234">
              <a:extLst>
                <a:ext uri="{FF2B5EF4-FFF2-40B4-BE49-F238E27FC236}">
                  <a16:creationId xmlns:a16="http://schemas.microsoft.com/office/drawing/2014/main" xmlns="" id="{D07F0454-53E4-42CD-863B-451B118626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497"/>
              <a:ext cx="238" cy="245"/>
              <a:chOff x="2291" y="1497"/>
              <a:chExt cx="238" cy="245"/>
            </a:xfrm>
          </p:grpSpPr>
          <p:sp>
            <p:nvSpPr>
              <p:cNvPr id="24748" name="Freeform 231">
                <a:extLst>
                  <a:ext uri="{FF2B5EF4-FFF2-40B4-BE49-F238E27FC236}">
                    <a16:creationId xmlns:a16="http://schemas.microsoft.com/office/drawing/2014/main" xmlns="" id="{8801AD2A-F30B-443D-B951-6A43F85AD2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55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49" name="Freeform 232">
                <a:extLst>
                  <a:ext uri="{FF2B5EF4-FFF2-40B4-BE49-F238E27FC236}">
                    <a16:creationId xmlns:a16="http://schemas.microsoft.com/office/drawing/2014/main" xmlns="" id="{D661B0CC-C725-4E15-AEB3-CA38FA74A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50" name="Freeform 233">
                <a:extLst>
                  <a:ext uri="{FF2B5EF4-FFF2-40B4-BE49-F238E27FC236}">
                    <a16:creationId xmlns:a16="http://schemas.microsoft.com/office/drawing/2014/main" xmlns="" id="{D1189151-E1A5-4F22-9E56-8A1B00F8B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4" name="Group 238">
              <a:extLst>
                <a:ext uri="{FF2B5EF4-FFF2-40B4-BE49-F238E27FC236}">
                  <a16:creationId xmlns:a16="http://schemas.microsoft.com/office/drawing/2014/main" xmlns="" id="{DA378E0A-0A42-47E7-A95F-DD2A05C132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539"/>
              <a:ext cx="238" cy="245"/>
              <a:chOff x="2291" y="1539"/>
              <a:chExt cx="238" cy="245"/>
            </a:xfrm>
          </p:grpSpPr>
          <p:sp>
            <p:nvSpPr>
              <p:cNvPr id="24745" name="Freeform 235">
                <a:extLst>
                  <a:ext uri="{FF2B5EF4-FFF2-40B4-BE49-F238E27FC236}">
                    <a16:creationId xmlns:a16="http://schemas.microsoft.com/office/drawing/2014/main" xmlns="" id="{8C3A0D56-98E4-48DC-97A8-7047A5C4DC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59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46" name="Freeform 236">
                <a:extLst>
                  <a:ext uri="{FF2B5EF4-FFF2-40B4-BE49-F238E27FC236}">
                    <a16:creationId xmlns:a16="http://schemas.microsoft.com/office/drawing/2014/main" xmlns="" id="{F62BACA2-DE51-4E81-8A49-9C7A5995FA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53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47" name="Freeform 237">
                <a:extLst>
                  <a:ext uri="{FF2B5EF4-FFF2-40B4-BE49-F238E27FC236}">
                    <a16:creationId xmlns:a16="http://schemas.microsoft.com/office/drawing/2014/main" xmlns="" id="{7C137087-D453-408F-BDE9-207657AF8F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53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5" name="Group 242">
              <a:extLst>
                <a:ext uri="{FF2B5EF4-FFF2-40B4-BE49-F238E27FC236}">
                  <a16:creationId xmlns:a16="http://schemas.microsoft.com/office/drawing/2014/main" xmlns="" id="{E3ED5B53-9DE2-4A77-A906-5740811E9D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567"/>
              <a:ext cx="238" cy="245"/>
              <a:chOff x="2291" y="1567"/>
              <a:chExt cx="238" cy="245"/>
            </a:xfrm>
          </p:grpSpPr>
          <p:sp>
            <p:nvSpPr>
              <p:cNvPr id="24742" name="Freeform 239">
                <a:extLst>
                  <a:ext uri="{FF2B5EF4-FFF2-40B4-BE49-F238E27FC236}">
                    <a16:creationId xmlns:a16="http://schemas.microsoft.com/office/drawing/2014/main" xmlns="" id="{803722AA-4026-4870-9174-CD3948A5E5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62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43" name="Freeform 240">
                <a:extLst>
                  <a:ext uri="{FF2B5EF4-FFF2-40B4-BE49-F238E27FC236}">
                    <a16:creationId xmlns:a16="http://schemas.microsoft.com/office/drawing/2014/main" xmlns="" id="{95608A17-56E6-4F1E-895D-A85577893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56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44" name="Freeform 241">
                <a:extLst>
                  <a:ext uri="{FF2B5EF4-FFF2-40B4-BE49-F238E27FC236}">
                    <a16:creationId xmlns:a16="http://schemas.microsoft.com/office/drawing/2014/main" xmlns="" id="{3F021E3C-B1E8-4D3F-B38A-954B2C248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56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6" name="Group 246">
              <a:extLst>
                <a:ext uri="{FF2B5EF4-FFF2-40B4-BE49-F238E27FC236}">
                  <a16:creationId xmlns:a16="http://schemas.microsoft.com/office/drawing/2014/main" xmlns="" id="{07E81CD4-A6F9-46E7-B7AA-6DFC32D0D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609"/>
              <a:ext cx="238" cy="245"/>
              <a:chOff x="2291" y="1609"/>
              <a:chExt cx="238" cy="245"/>
            </a:xfrm>
          </p:grpSpPr>
          <p:sp>
            <p:nvSpPr>
              <p:cNvPr id="24739" name="Freeform 243">
                <a:extLst>
                  <a:ext uri="{FF2B5EF4-FFF2-40B4-BE49-F238E27FC236}">
                    <a16:creationId xmlns:a16="http://schemas.microsoft.com/office/drawing/2014/main" xmlns="" id="{19C7708E-3C16-46F4-A2F2-969B41EB9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66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40" name="Freeform 244">
                <a:extLst>
                  <a:ext uri="{FF2B5EF4-FFF2-40B4-BE49-F238E27FC236}">
                    <a16:creationId xmlns:a16="http://schemas.microsoft.com/office/drawing/2014/main" xmlns="" id="{413C2202-BEBE-4CA1-B0F1-A209F33A05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60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41" name="Freeform 245">
                <a:extLst>
                  <a:ext uri="{FF2B5EF4-FFF2-40B4-BE49-F238E27FC236}">
                    <a16:creationId xmlns:a16="http://schemas.microsoft.com/office/drawing/2014/main" xmlns="" id="{2FDBE391-7189-44E4-BCD4-98A6A9867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60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7" name="Group 250">
              <a:extLst>
                <a:ext uri="{FF2B5EF4-FFF2-40B4-BE49-F238E27FC236}">
                  <a16:creationId xmlns:a16="http://schemas.microsoft.com/office/drawing/2014/main" xmlns="" id="{56928637-3C15-4BA6-9485-2E6825FE36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1" y="1637"/>
              <a:ext cx="238" cy="245"/>
              <a:chOff x="2291" y="1637"/>
              <a:chExt cx="238" cy="245"/>
            </a:xfrm>
          </p:grpSpPr>
          <p:sp>
            <p:nvSpPr>
              <p:cNvPr id="24736" name="Freeform 247">
                <a:extLst>
                  <a:ext uri="{FF2B5EF4-FFF2-40B4-BE49-F238E27FC236}">
                    <a16:creationId xmlns:a16="http://schemas.microsoft.com/office/drawing/2014/main" xmlns="" id="{0807D387-1411-48D0-AA43-D24DBEF932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7" y="169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37" name="Freeform 248">
                <a:extLst>
                  <a:ext uri="{FF2B5EF4-FFF2-40B4-BE49-F238E27FC236}">
                    <a16:creationId xmlns:a16="http://schemas.microsoft.com/office/drawing/2014/main" xmlns="" id="{679C786B-03D8-4082-B635-E9333C9888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63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38" name="Freeform 249">
                <a:extLst>
                  <a:ext uri="{FF2B5EF4-FFF2-40B4-BE49-F238E27FC236}">
                    <a16:creationId xmlns:a16="http://schemas.microsoft.com/office/drawing/2014/main" xmlns="" id="{67F76DEF-BC2B-4864-9C40-3EF964D65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63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8" name="Group 254">
              <a:extLst>
                <a:ext uri="{FF2B5EF4-FFF2-40B4-BE49-F238E27FC236}">
                  <a16:creationId xmlns:a16="http://schemas.microsoft.com/office/drawing/2014/main" xmlns="" id="{7576058F-299F-431D-9129-439B7AE3C4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273"/>
              <a:ext cx="238" cy="245"/>
              <a:chOff x="2501" y="1273"/>
              <a:chExt cx="238" cy="245"/>
            </a:xfrm>
          </p:grpSpPr>
          <p:sp>
            <p:nvSpPr>
              <p:cNvPr id="24733" name="Freeform 251">
                <a:extLst>
                  <a:ext uri="{FF2B5EF4-FFF2-40B4-BE49-F238E27FC236}">
                    <a16:creationId xmlns:a16="http://schemas.microsoft.com/office/drawing/2014/main" xmlns="" id="{308ED22C-95B5-4BF4-8525-674AE5BE5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32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34" name="Freeform 252">
                <a:extLst>
                  <a:ext uri="{FF2B5EF4-FFF2-40B4-BE49-F238E27FC236}">
                    <a16:creationId xmlns:a16="http://schemas.microsoft.com/office/drawing/2014/main" xmlns="" id="{B0FDB451-DBFF-47FF-AF46-85285D5C0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27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35" name="Freeform 253">
                <a:extLst>
                  <a:ext uri="{FF2B5EF4-FFF2-40B4-BE49-F238E27FC236}">
                    <a16:creationId xmlns:a16="http://schemas.microsoft.com/office/drawing/2014/main" xmlns="" id="{019035A9-95DE-4624-B7C0-61AE3A55D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27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69" name="Group 258">
              <a:extLst>
                <a:ext uri="{FF2B5EF4-FFF2-40B4-BE49-F238E27FC236}">
                  <a16:creationId xmlns:a16="http://schemas.microsoft.com/office/drawing/2014/main" xmlns="" id="{A1210EBB-2305-4F43-A4AC-6D3123B084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315"/>
              <a:ext cx="238" cy="245"/>
              <a:chOff x="2501" y="1315"/>
              <a:chExt cx="238" cy="245"/>
            </a:xfrm>
          </p:grpSpPr>
          <p:sp>
            <p:nvSpPr>
              <p:cNvPr id="24730" name="Freeform 255">
                <a:extLst>
                  <a:ext uri="{FF2B5EF4-FFF2-40B4-BE49-F238E27FC236}">
                    <a16:creationId xmlns:a16="http://schemas.microsoft.com/office/drawing/2014/main" xmlns="" id="{E1AD338D-D7E7-4060-8218-C76021D8D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31" name="Freeform 256">
                <a:extLst>
                  <a:ext uri="{FF2B5EF4-FFF2-40B4-BE49-F238E27FC236}">
                    <a16:creationId xmlns:a16="http://schemas.microsoft.com/office/drawing/2014/main" xmlns="" id="{D09F1F0B-BFA9-4310-923A-B2986BC723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31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32" name="Freeform 257">
                <a:extLst>
                  <a:ext uri="{FF2B5EF4-FFF2-40B4-BE49-F238E27FC236}">
                    <a16:creationId xmlns:a16="http://schemas.microsoft.com/office/drawing/2014/main" xmlns="" id="{BE1FA4A9-77C1-4EA3-800F-B5374843C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31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0" name="Group 262">
              <a:extLst>
                <a:ext uri="{FF2B5EF4-FFF2-40B4-BE49-F238E27FC236}">
                  <a16:creationId xmlns:a16="http://schemas.microsoft.com/office/drawing/2014/main" xmlns="" id="{9EA3DB22-1A2A-4015-AEA5-D57D4C2133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343"/>
              <a:ext cx="238" cy="245"/>
              <a:chOff x="2501" y="1343"/>
              <a:chExt cx="238" cy="245"/>
            </a:xfrm>
          </p:grpSpPr>
          <p:sp>
            <p:nvSpPr>
              <p:cNvPr id="24727" name="Freeform 259">
                <a:extLst>
                  <a:ext uri="{FF2B5EF4-FFF2-40B4-BE49-F238E27FC236}">
                    <a16:creationId xmlns:a16="http://schemas.microsoft.com/office/drawing/2014/main" xmlns="" id="{7BC7D0D7-7604-4C1B-BC24-C690A14180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39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28" name="Freeform 260">
                <a:extLst>
                  <a:ext uri="{FF2B5EF4-FFF2-40B4-BE49-F238E27FC236}">
                    <a16:creationId xmlns:a16="http://schemas.microsoft.com/office/drawing/2014/main" xmlns="" id="{632E51F9-D73B-4EF3-ABEF-EDFED5CCA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34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29" name="Freeform 261">
                <a:extLst>
                  <a:ext uri="{FF2B5EF4-FFF2-40B4-BE49-F238E27FC236}">
                    <a16:creationId xmlns:a16="http://schemas.microsoft.com/office/drawing/2014/main" xmlns="" id="{24C1B2BD-CCB8-4763-9E33-607D576648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34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1" name="Group 266">
              <a:extLst>
                <a:ext uri="{FF2B5EF4-FFF2-40B4-BE49-F238E27FC236}">
                  <a16:creationId xmlns:a16="http://schemas.microsoft.com/office/drawing/2014/main" xmlns="" id="{18EFD7C0-2C7B-4C45-8F0B-D08E85F8F6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371"/>
              <a:ext cx="238" cy="245"/>
              <a:chOff x="2501" y="1371"/>
              <a:chExt cx="238" cy="245"/>
            </a:xfrm>
          </p:grpSpPr>
          <p:sp>
            <p:nvSpPr>
              <p:cNvPr id="24724" name="Freeform 263">
                <a:extLst>
                  <a:ext uri="{FF2B5EF4-FFF2-40B4-BE49-F238E27FC236}">
                    <a16:creationId xmlns:a16="http://schemas.microsoft.com/office/drawing/2014/main" xmlns="" id="{5800D876-43DB-41CF-AB3C-DDDE884F8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42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25" name="Freeform 264">
                <a:extLst>
                  <a:ext uri="{FF2B5EF4-FFF2-40B4-BE49-F238E27FC236}">
                    <a16:creationId xmlns:a16="http://schemas.microsoft.com/office/drawing/2014/main" xmlns="" id="{EC872444-62A1-4D7C-A8F5-725FE2C18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26" name="Freeform 265">
                <a:extLst>
                  <a:ext uri="{FF2B5EF4-FFF2-40B4-BE49-F238E27FC236}">
                    <a16:creationId xmlns:a16="http://schemas.microsoft.com/office/drawing/2014/main" xmlns="" id="{DDEBE004-09C0-4B43-9E95-6C66DDC9C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37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2" name="Group 270">
              <a:extLst>
                <a:ext uri="{FF2B5EF4-FFF2-40B4-BE49-F238E27FC236}">
                  <a16:creationId xmlns:a16="http://schemas.microsoft.com/office/drawing/2014/main" xmlns="" id="{54779ABE-29BF-4242-85F9-A20504E579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413"/>
              <a:ext cx="238" cy="245"/>
              <a:chOff x="2501" y="1413"/>
              <a:chExt cx="238" cy="245"/>
            </a:xfrm>
          </p:grpSpPr>
          <p:sp>
            <p:nvSpPr>
              <p:cNvPr id="24721" name="Freeform 267">
                <a:extLst>
                  <a:ext uri="{FF2B5EF4-FFF2-40B4-BE49-F238E27FC236}">
                    <a16:creationId xmlns:a16="http://schemas.microsoft.com/office/drawing/2014/main" xmlns="" id="{CF0ACCB0-B6F2-4CBB-8A2C-0DEADB34F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22" name="Freeform 268">
                <a:extLst>
                  <a:ext uri="{FF2B5EF4-FFF2-40B4-BE49-F238E27FC236}">
                    <a16:creationId xmlns:a16="http://schemas.microsoft.com/office/drawing/2014/main" xmlns="" id="{A93C886D-BDFA-4088-8F7F-9BF5CB98B8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1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23" name="Freeform 269">
                <a:extLst>
                  <a:ext uri="{FF2B5EF4-FFF2-40B4-BE49-F238E27FC236}">
                    <a16:creationId xmlns:a16="http://schemas.microsoft.com/office/drawing/2014/main" xmlns="" id="{1387C0CB-B16C-4BA4-93CC-099F852A4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1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3" name="Group 274">
              <a:extLst>
                <a:ext uri="{FF2B5EF4-FFF2-40B4-BE49-F238E27FC236}">
                  <a16:creationId xmlns:a16="http://schemas.microsoft.com/office/drawing/2014/main" xmlns="" id="{4D088D33-BF8F-4424-9F9E-FEA5E0E689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441"/>
              <a:ext cx="238" cy="245"/>
              <a:chOff x="2501" y="1441"/>
              <a:chExt cx="238" cy="245"/>
            </a:xfrm>
          </p:grpSpPr>
          <p:sp>
            <p:nvSpPr>
              <p:cNvPr id="24718" name="Freeform 271">
                <a:extLst>
                  <a:ext uri="{FF2B5EF4-FFF2-40B4-BE49-F238E27FC236}">
                    <a16:creationId xmlns:a16="http://schemas.microsoft.com/office/drawing/2014/main" xmlns="" id="{32D83B61-2D9F-4153-8A34-475083F5B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19" name="Freeform 272">
                <a:extLst>
                  <a:ext uri="{FF2B5EF4-FFF2-40B4-BE49-F238E27FC236}">
                    <a16:creationId xmlns:a16="http://schemas.microsoft.com/office/drawing/2014/main" xmlns="" id="{E87E2184-1F8E-4F9F-BFC5-D35E88A79C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4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20" name="Freeform 273">
                <a:extLst>
                  <a:ext uri="{FF2B5EF4-FFF2-40B4-BE49-F238E27FC236}">
                    <a16:creationId xmlns:a16="http://schemas.microsoft.com/office/drawing/2014/main" xmlns="" id="{952C9FA8-CF4F-40C9-9CBD-04136C731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41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4" name="Group 278">
              <a:extLst>
                <a:ext uri="{FF2B5EF4-FFF2-40B4-BE49-F238E27FC236}">
                  <a16:creationId xmlns:a16="http://schemas.microsoft.com/office/drawing/2014/main" xmlns="" id="{EC749E83-52B7-4B97-ABCD-7C5EC4948E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469"/>
              <a:ext cx="238" cy="245"/>
              <a:chOff x="2501" y="1469"/>
              <a:chExt cx="238" cy="245"/>
            </a:xfrm>
          </p:grpSpPr>
          <p:sp>
            <p:nvSpPr>
              <p:cNvPr id="24715" name="Freeform 275">
                <a:extLst>
                  <a:ext uri="{FF2B5EF4-FFF2-40B4-BE49-F238E27FC236}">
                    <a16:creationId xmlns:a16="http://schemas.microsoft.com/office/drawing/2014/main" xmlns="" id="{98F6CE39-2EA8-4B7B-8395-0EAA05C7F4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52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16" name="Freeform 276">
                <a:extLst>
                  <a:ext uri="{FF2B5EF4-FFF2-40B4-BE49-F238E27FC236}">
                    <a16:creationId xmlns:a16="http://schemas.microsoft.com/office/drawing/2014/main" xmlns="" id="{ABB9C965-B1FB-43C5-8DA8-65DA7ADA02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17" name="Freeform 277">
                <a:extLst>
                  <a:ext uri="{FF2B5EF4-FFF2-40B4-BE49-F238E27FC236}">
                    <a16:creationId xmlns:a16="http://schemas.microsoft.com/office/drawing/2014/main" xmlns="" id="{62982F6B-27DB-4E94-974A-F5E1E5C7B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6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5" name="Group 282">
              <a:extLst>
                <a:ext uri="{FF2B5EF4-FFF2-40B4-BE49-F238E27FC236}">
                  <a16:creationId xmlns:a16="http://schemas.microsoft.com/office/drawing/2014/main" xmlns="" id="{FE537F41-7831-440B-BC0E-7A7729D6E5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497"/>
              <a:ext cx="238" cy="245"/>
              <a:chOff x="2501" y="1497"/>
              <a:chExt cx="238" cy="245"/>
            </a:xfrm>
          </p:grpSpPr>
          <p:sp>
            <p:nvSpPr>
              <p:cNvPr id="24712" name="Freeform 279">
                <a:extLst>
                  <a:ext uri="{FF2B5EF4-FFF2-40B4-BE49-F238E27FC236}">
                    <a16:creationId xmlns:a16="http://schemas.microsoft.com/office/drawing/2014/main" xmlns="" id="{D91CB272-59D4-4A63-910C-AAE3E082E4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55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13" name="Freeform 280">
                <a:extLst>
                  <a:ext uri="{FF2B5EF4-FFF2-40B4-BE49-F238E27FC236}">
                    <a16:creationId xmlns:a16="http://schemas.microsoft.com/office/drawing/2014/main" xmlns="" id="{547C9323-14A2-48E9-9C94-13CA060E9B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14" name="Freeform 281">
                <a:extLst>
                  <a:ext uri="{FF2B5EF4-FFF2-40B4-BE49-F238E27FC236}">
                    <a16:creationId xmlns:a16="http://schemas.microsoft.com/office/drawing/2014/main" xmlns="" id="{62B08844-5B2C-471B-815F-29A4BD30E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49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6" name="Group 286">
              <a:extLst>
                <a:ext uri="{FF2B5EF4-FFF2-40B4-BE49-F238E27FC236}">
                  <a16:creationId xmlns:a16="http://schemas.microsoft.com/office/drawing/2014/main" xmlns="" id="{37C83157-C8FE-45EA-9E04-675688669B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539"/>
              <a:ext cx="238" cy="245"/>
              <a:chOff x="2501" y="1539"/>
              <a:chExt cx="238" cy="245"/>
            </a:xfrm>
          </p:grpSpPr>
          <p:sp>
            <p:nvSpPr>
              <p:cNvPr id="24709" name="Freeform 283">
                <a:extLst>
                  <a:ext uri="{FF2B5EF4-FFF2-40B4-BE49-F238E27FC236}">
                    <a16:creationId xmlns:a16="http://schemas.microsoft.com/office/drawing/2014/main" xmlns="" id="{EAB3861F-18B5-4B8D-BEE0-29E5A55EF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59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10" name="Freeform 284">
                <a:extLst>
                  <a:ext uri="{FF2B5EF4-FFF2-40B4-BE49-F238E27FC236}">
                    <a16:creationId xmlns:a16="http://schemas.microsoft.com/office/drawing/2014/main" xmlns="" id="{9FCEA794-B1D1-469A-B7B8-CA6DE0850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53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11" name="Freeform 285">
                <a:extLst>
                  <a:ext uri="{FF2B5EF4-FFF2-40B4-BE49-F238E27FC236}">
                    <a16:creationId xmlns:a16="http://schemas.microsoft.com/office/drawing/2014/main" xmlns="" id="{7E1F3C53-85B5-4530-8C53-B70E3F2A2E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53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7" name="Group 290">
              <a:extLst>
                <a:ext uri="{FF2B5EF4-FFF2-40B4-BE49-F238E27FC236}">
                  <a16:creationId xmlns:a16="http://schemas.microsoft.com/office/drawing/2014/main" xmlns="" id="{D24DAE6B-B633-4AAB-B0D2-265F67FF45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567"/>
              <a:ext cx="238" cy="245"/>
              <a:chOff x="2501" y="1567"/>
              <a:chExt cx="238" cy="245"/>
            </a:xfrm>
          </p:grpSpPr>
          <p:sp>
            <p:nvSpPr>
              <p:cNvPr id="24706" name="Freeform 287">
                <a:extLst>
                  <a:ext uri="{FF2B5EF4-FFF2-40B4-BE49-F238E27FC236}">
                    <a16:creationId xmlns:a16="http://schemas.microsoft.com/office/drawing/2014/main" xmlns="" id="{EBD339C1-1D55-42F8-8AB6-91B55854FA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62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07" name="Freeform 288">
                <a:extLst>
                  <a:ext uri="{FF2B5EF4-FFF2-40B4-BE49-F238E27FC236}">
                    <a16:creationId xmlns:a16="http://schemas.microsoft.com/office/drawing/2014/main" xmlns="" id="{E05827A4-638B-47A1-9891-C34DB24E3C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56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08" name="Freeform 289">
                <a:extLst>
                  <a:ext uri="{FF2B5EF4-FFF2-40B4-BE49-F238E27FC236}">
                    <a16:creationId xmlns:a16="http://schemas.microsoft.com/office/drawing/2014/main" xmlns="" id="{68252843-1A4D-4E1C-B056-02611E3E6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56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8" name="Group 294">
              <a:extLst>
                <a:ext uri="{FF2B5EF4-FFF2-40B4-BE49-F238E27FC236}">
                  <a16:creationId xmlns:a16="http://schemas.microsoft.com/office/drawing/2014/main" xmlns="" id="{49A0C7E9-3AFE-43D5-A487-4E4100D902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609"/>
              <a:ext cx="238" cy="245"/>
              <a:chOff x="2501" y="1609"/>
              <a:chExt cx="238" cy="245"/>
            </a:xfrm>
          </p:grpSpPr>
          <p:sp>
            <p:nvSpPr>
              <p:cNvPr id="24703" name="Freeform 291">
                <a:extLst>
                  <a:ext uri="{FF2B5EF4-FFF2-40B4-BE49-F238E27FC236}">
                    <a16:creationId xmlns:a16="http://schemas.microsoft.com/office/drawing/2014/main" xmlns="" id="{AD875622-5DE6-4A4E-9B0D-C48F85000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665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04" name="Freeform 292">
                <a:extLst>
                  <a:ext uri="{FF2B5EF4-FFF2-40B4-BE49-F238E27FC236}">
                    <a16:creationId xmlns:a16="http://schemas.microsoft.com/office/drawing/2014/main" xmlns="" id="{B4408D49-9BB1-48FF-98CE-DBEF796A23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60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05" name="Freeform 293">
                <a:extLst>
                  <a:ext uri="{FF2B5EF4-FFF2-40B4-BE49-F238E27FC236}">
                    <a16:creationId xmlns:a16="http://schemas.microsoft.com/office/drawing/2014/main" xmlns="" id="{1387E3C7-6971-46F9-A781-CD7C884AF9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609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79" name="Group 298">
              <a:extLst>
                <a:ext uri="{FF2B5EF4-FFF2-40B4-BE49-F238E27FC236}">
                  <a16:creationId xmlns:a16="http://schemas.microsoft.com/office/drawing/2014/main" xmlns="" id="{D89BD59F-BB50-4F21-86B4-CCF0E0961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1" y="1637"/>
              <a:ext cx="238" cy="245"/>
              <a:chOff x="2501" y="1637"/>
              <a:chExt cx="238" cy="245"/>
            </a:xfrm>
          </p:grpSpPr>
          <p:sp>
            <p:nvSpPr>
              <p:cNvPr id="24700" name="Freeform 295">
                <a:extLst>
                  <a:ext uri="{FF2B5EF4-FFF2-40B4-BE49-F238E27FC236}">
                    <a16:creationId xmlns:a16="http://schemas.microsoft.com/office/drawing/2014/main" xmlns="" id="{BB4EED8B-0848-4613-B2B4-C192A69B34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1693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80808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01" name="Freeform 296">
                <a:extLst>
                  <a:ext uri="{FF2B5EF4-FFF2-40B4-BE49-F238E27FC236}">
                    <a16:creationId xmlns:a16="http://schemas.microsoft.com/office/drawing/2014/main" xmlns="" id="{D200A11C-7BCF-43EB-B526-964C26992A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63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solidFill>
                <a:srgbClr val="FFFFC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702" name="Freeform 297">
                <a:extLst>
                  <a:ext uri="{FF2B5EF4-FFF2-40B4-BE49-F238E27FC236}">
                    <a16:creationId xmlns:a16="http://schemas.microsoft.com/office/drawing/2014/main" xmlns="" id="{648D11DF-8792-432D-91AC-2609E649C6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1637"/>
                <a:ext cx="182" cy="189"/>
              </a:xfrm>
              <a:custGeom>
                <a:avLst/>
                <a:gdLst>
                  <a:gd name="T0" fmla="*/ 0 w 416"/>
                  <a:gd name="T1" fmla="*/ 0 h 432"/>
                  <a:gd name="T2" fmla="*/ 0 w 416"/>
                  <a:gd name="T3" fmla="*/ 0 h 432"/>
                  <a:gd name="T4" fmla="*/ 0 w 416"/>
                  <a:gd name="T5" fmla="*/ 0 h 432"/>
                  <a:gd name="T6" fmla="*/ 0 w 416"/>
                  <a:gd name="T7" fmla="*/ 0 h 432"/>
                  <a:gd name="T8" fmla="*/ 0 w 416"/>
                  <a:gd name="T9" fmla="*/ 0 h 432"/>
                  <a:gd name="T10" fmla="*/ 0 w 416"/>
                  <a:gd name="T11" fmla="*/ 0 h 432"/>
                  <a:gd name="T12" fmla="*/ 0 w 416"/>
                  <a:gd name="T13" fmla="*/ 0 h 432"/>
                  <a:gd name="T14" fmla="*/ 0 w 416"/>
                  <a:gd name="T15" fmla="*/ 0 h 432"/>
                  <a:gd name="T16" fmla="*/ 0 w 416"/>
                  <a:gd name="T17" fmla="*/ 0 h 432"/>
                  <a:gd name="T18" fmla="*/ 0 w 416"/>
                  <a:gd name="T19" fmla="*/ 0 h 432"/>
                  <a:gd name="T20" fmla="*/ 0 w 416"/>
                  <a:gd name="T21" fmla="*/ 0 h 432"/>
                  <a:gd name="T22" fmla="*/ 0 w 416"/>
                  <a:gd name="T23" fmla="*/ 0 h 432"/>
                  <a:gd name="T24" fmla="*/ 0 w 416"/>
                  <a:gd name="T25" fmla="*/ 0 h 432"/>
                  <a:gd name="T26" fmla="*/ 0 w 416"/>
                  <a:gd name="T27" fmla="*/ 0 h 432"/>
                  <a:gd name="T28" fmla="*/ 0 w 416"/>
                  <a:gd name="T29" fmla="*/ 0 h 432"/>
                  <a:gd name="T30" fmla="*/ 0 w 416"/>
                  <a:gd name="T31" fmla="*/ 0 h 432"/>
                  <a:gd name="T32" fmla="*/ 0 w 416"/>
                  <a:gd name="T33" fmla="*/ 0 h 432"/>
                  <a:gd name="T34" fmla="*/ 0 w 416"/>
                  <a:gd name="T35" fmla="*/ 0 h 432"/>
                  <a:gd name="T36" fmla="*/ 0 w 416"/>
                  <a:gd name="T37" fmla="*/ 0 h 432"/>
                  <a:gd name="T38" fmla="*/ 0 w 416"/>
                  <a:gd name="T39" fmla="*/ 0 h 432"/>
                  <a:gd name="T40" fmla="*/ 0 w 416"/>
                  <a:gd name="T41" fmla="*/ 0 h 432"/>
                  <a:gd name="T42" fmla="*/ 0 w 416"/>
                  <a:gd name="T43" fmla="*/ 0 h 432"/>
                  <a:gd name="T44" fmla="*/ 0 w 416"/>
                  <a:gd name="T45" fmla="*/ 0 h 432"/>
                  <a:gd name="T46" fmla="*/ 0 w 416"/>
                  <a:gd name="T47" fmla="*/ 0 h 43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6"/>
                  <a:gd name="T73" fmla="*/ 0 h 432"/>
                  <a:gd name="T74" fmla="*/ 416 w 416"/>
                  <a:gd name="T75" fmla="*/ 432 h 43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6" h="432">
                    <a:moveTo>
                      <a:pt x="63" y="37"/>
                    </a:moveTo>
                    <a:cubicBezTo>
                      <a:pt x="63" y="213"/>
                      <a:pt x="63" y="249"/>
                      <a:pt x="60" y="251"/>
                    </a:cubicBezTo>
                    <a:cubicBezTo>
                      <a:pt x="57" y="251"/>
                      <a:pt x="54" y="254"/>
                      <a:pt x="48" y="254"/>
                    </a:cubicBezTo>
                    <a:cubicBezTo>
                      <a:pt x="42" y="254"/>
                      <a:pt x="36" y="256"/>
                      <a:pt x="27" y="259"/>
                    </a:cubicBezTo>
                    <a:cubicBezTo>
                      <a:pt x="21" y="261"/>
                      <a:pt x="15" y="266"/>
                      <a:pt x="9" y="271"/>
                    </a:cubicBezTo>
                    <a:cubicBezTo>
                      <a:pt x="3" y="278"/>
                      <a:pt x="0" y="285"/>
                      <a:pt x="0" y="285"/>
                    </a:cubicBezTo>
                    <a:cubicBezTo>
                      <a:pt x="0" y="285"/>
                      <a:pt x="0" y="387"/>
                      <a:pt x="3" y="391"/>
                    </a:cubicBezTo>
                    <a:cubicBezTo>
                      <a:pt x="6" y="399"/>
                      <a:pt x="9" y="404"/>
                      <a:pt x="15" y="406"/>
                    </a:cubicBezTo>
                    <a:cubicBezTo>
                      <a:pt x="21" y="408"/>
                      <a:pt x="27" y="411"/>
                      <a:pt x="33" y="413"/>
                    </a:cubicBezTo>
                    <a:cubicBezTo>
                      <a:pt x="42" y="416"/>
                      <a:pt x="45" y="418"/>
                      <a:pt x="48" y="418"/>
                    </a:cubicBezTo>
                    <a:cubicBezTo>
                      <a:pt x="51" y="420"/>
                      <a:pt x="54" y="420"/>
                      <a:pt x="57" y="423"/>
                    </a:cubicBezTo>
                    <a:cubicBezTo>
                      <a:pt x="60" y="423"/>
                      <a:pt x="63" y="425"/>
                      <a:pt x="63" y="428"/>
                    </a:cubicBezTo>
                    <a:lnTo>
                      <a:pt x="66" y="432"/>
                    </a:lnTo>
                    <a:lnTo>
                      <a:pt x="72" y="432"/>
                    </a:lnTo>
                    <a:lnTo>
                      <a:pt x="208" y="432"/>
                    </a:lnTo>
                    <a:lnTo>
                      <a:pt x="416" y="432"/>
                    </a:lnTo>
                    <a:lnTo>
                      <a:pt x="416" y="213"/>
                    </a:lnTo>
                    <a:lnTo>
                      <a:pt x="416" y="0"/>
                    </a:lnTo>
                    <a:lnTo>
                      <a:pt x="208" y="0"/>
                    </a:lnTo>
                    <a:lnTo>
                      <a:pt x="102" y="0"/>
                    </a:lnTo>
                    <a:lnTo>
                      <a:pt x="93" y="0"/>
                    </a:lnTo>
                    <a:cubicBezTo>
                      <a:pt x="84" y="3"/>
                      <a:pt x="78" y="5"/>
                      <a:pt x="72" y="10"/>
                    </a:cubicBezTo>
                    <a:cubicBezTo>
                      <a:pt x="69" y="15"/>
                      <a:pt x="66" y="22"/>
                      <a:pt x="63" y="29"/>
                    </a:cubicBezTo>
                    <a:lnTo>
                      <a:pt x="63" y="37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grpSp>
          <p:nvGrpSpPr>
            <p:cNvPr id="24680" name="Group 301">
              <a:extLst>
                <a:ext uri="{FF2B5EF4-FFF2-40B4-BE49-F238E27FC236}">
                  <a16:creationId xmlns:a16="http://schemas.microsoft.com/office/drawing/2014/main" xmlns="" id="{3FD37F82-6CD8-4CE2-BE48-3CB9BFBD78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8" y="2414"/>
              <a:ext cx="643" cy="294"/>
              <a:chOff x="808" y="2414"/>
              <a:chExt cx="643" cy="294"/>
            </a:xfrm>
          </p:grpSpPr>
          <p:sp>
            <p:nvSpPr>
              <p:cNvPr id="24698" name="Freeform 299">
                <a:extLst>
                  <a:ext uri="{FF2B5EF4-FFF2-40B4-BE49-F238E27FC236}">
                    <a16:creationId xmlns:a16="http://schemas.microsoft.com/office/drawing/2014/main" xmlns="" id="{F9EF517B-ECD3-44CB-A429-01F872A875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8" y="2414"/>
                <a:ext cx="643" cy="294"/>
              </a:xfrm>
              <a:custGeom>
                <a:avLst/>
                <a:gdLst>
                  <a:gd name="T0" fmla="*/ 0 w 1472"/>
                  <a:gd name="T1" fmla="*/ 0 h 672"/>
                  <a:gd name="T2" fmla="*/ 0 w 1472"/>
                  <a:gd name="T3" fmla="*/ 0 h 672"/>
                  <a:gd name="T4" fmla="*/ 0 w 1472"/>
                  <a:gd name="T5" fmla="*/ 0 h 672"/>
                  <a:gd name="T6" fmla="*/ 0 w 1472"/>
                  <a:gd name="T7" fmla="*/ 0 h 672"/>
                  <a:gd name="T8" fmla="*/ 0 w 1472"/>
                  <a:gd name="T9" fmla="*/ 0 h 672"/>
                  <a:gd name="T10" fmla="*/ 0 w 1472"/>
                  <a:gd name="T11" fmla="*/ 0 h 672"/>
                  <a:gd name="T12" fmla="*/ 0 w 1472"/>
                  <a:gd name="T13" fmla="*/ 0 h 672"/>
                  <a:gd name="T14" fmla="*/ 0 w 1472"/>
                  <a:gd name="T15" fmla="*/ 0 h 672"/>
                  <a:gd name="T16" fmla="*/ 0 w 1472"/>
                  <a:gd name="T17" fmla="*/ 0 h 6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72"/>
                  <a:gd name="T28" fmla="*/ 0 h 672"/>
                  <a:gd name="T29" fmla="*/ 1472 w 1472"/>
                  <a:gd name="T30" fmla="*/ 672 h 6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72" h="672">
                    <a:moveTo>
                      <a:pt x="112" y="0"/>
                    </a:moveTo>
                    <a:cubicBezTo>
                      <a:pt x="51" y="0"/>
                      <a:pt x="0" y="51"/>
                      <a:pt x="0" y="112"/>
                    </a:cubicBezTo>
                    <a:lnTo>
                      <a:pt x="0" y="560"/>
                    </a:lnTo>
                    <a:cubicBezTo>
                      <a:pt x="0" y="622"/>
                      <a:pt x="51" y="672"/>
                      <a:pt x="112" y="672"/>
                    </a:cubicBezTo>
                    <a:lnTo>
                      <a:pt x="1360" y="672"/>
                    </a:lnTo>
                    <a:cubicBezTo>
                      <a:pt x="1422" y="672"/>
                      <a:pt x="1472" y="622"/>
                      <a:pt x="1472" y="560"/>
                    </a:cubicBezTo>
                    <a:lnTo>
                      <a:pt x="1472" y="112"/>
                    </a:lnTo>
                    <a:cubicBezTo>
                      <a:pt x="1472" y="51"/>
                      <a:pt x="1422" y="0"/>
                      <a:pt x="1360" y="0"/>
                    </a:cubicBez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699" name="Freeform 300">
                <a:extLst>
                  <a:ext uri="{FF2B5EF4-FFF2-40B4-BE49-F238E27FC236}">
                    <a16:creationId xmlns:a16="http://schemas.microsoft.com/office/drawing/2014/main" xmlns="" id="{73829D0C-D5D9-47D9-9405-7E97737E6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8" y="2414"/>
                <a:ext cx="643" cy="294"/>
              </a:xfrm>
              <a:custGeom>
                <a:avLst/>
                <a:gdLst>
                  <a:gd name="T0" fmla="*/ 0 w 1472"/>
                  <a:gd name="T1" fmla="*/ 0 h 672"/>
                  <a:gd name="T2" fmla="*/ 0 w 1472"/>
                  <a:gd name="T3" fmla="*/ 0 h 672"/>
                  <a:gd name="T4" fmla="*/ 0 w 1472"/>
                  <a:gd name="T5" fmla="*/ 0 h 672"/>
                  <a:gd name="T6" fmla="*/ 0 w 1472"/>
                  <a:gd name="T7" fmla="*/ 0 h 672"/>
                  <a:gd name="T8" fmla="*/ 0 w 1472"/>
                  <a:gd name="T9" fmla="*/ 0 h 672"/>
                  <a:gd name="T10" fmla="*/ 0 w 1472"/>
                  <a:gd name="T11" fmla="*/ 0 h 672"/>
                  <a:gd name="T12" fmla="*/ 0 w 1472"/>
                  <a:gd name="T13" fmla="*/ 0 h 672"/>
                  <a:gd name="T14" fmla="*/ 0 w 1472"/>
                  <a:gd name="T15" fmla="*/ 0 h 672"/>
                  <a:gd name="T16" fmla="*/ 0 w 1472"/>
                  <a:gd name="T17" fmla="*/ 0 h 6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72"/>
                  <a:gd name="T28" fmla="*/ 0 h 672"/>
                  <a:gd name="T29" fmla="*/ 1472 w 1472"/>
                  <a:gd name="T30" fmla="*/ 672 h 6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72" h="672">
                    <a:moveTo>
                      <a:pt x="112" y="0"/>
                    </a:moveTo>
                    <a:cubicBezTo>
                      <a:pt x="51" y="0"/>
                      <a:pt x="0" y="51"/>
                      <a:pt x="0" y="112"/>
                    </a:cubicBezTo>
                    <a:lnTo>
                      <a:pt x="0" y="560"/>
                    </a:lnTo>
                    <a:cubicBezTo>
                      <a:pt x="0" y="622"/>
                      <a:pt x="51" y="672"/>
                      <a:pt x="112" y="672"/>
                    </a:cubicBezTo>
                    <a:lnTo>
                      <a:pt x="1360" y="672"/>
                    </a:lnTo>
                    <a:cubicBezTo>
                      <a:pt x="1422" y="672"/>
                      <a:pt x="1472" y="622"/>
                      <a:pt x="1472" y="560"/>
                    </a:cubicBezTo>
                    <a:lnTo>
                      <a:pt x="1472" y="112"/>
                    </a:lnTo>
                    <a:cubicBezTo>
                      <a:pt x="1472" y="51"/>
                      <a:pt x="1422" y="0"/>
                      <a:pt x="1360" y="0"/>
                    </a:cubicBezTo>
                    <a:lnTo>
                      <a:pt x="112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4681" name="Rectangle 302">
              <a:extLst>
                <a:ext uri="{FF2B5EF4-FFF2-40B4-BE49-F238E27FC236}">
                  <a16:creationId xmlns:a16="http://schemas.microsoft.com/office/drawing/2014/main" xmlns="" id="{591EF83E-2034-4786-9D65-B36F675A3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" y="2438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682" name="Rectangle 303">
              <a:extLst>
                <a:ext uri="{FF2B5EF4-FFF2-40B4-BE49-F238E27FC236}">
                  <a16:creationId xmlns:a16="http://schemas.microsoft.com/office/drawing/2014/main" xmlns="" id="{1435751A-58F9-4A98-893E-A6808E699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" y="2480"/>
              <a:ext cx="25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100">
                  <a:solidFill>
                    <a:srgbClr val="000000"/>
                  </a:solidFill>
                </a:rPr>
                <a:t>Inicio </a:t>
              </a:r>
              <a:endParaRPr lang="es-ES" altLang="es-MX" sz="1800"/>
            </a:p>
          </p:txBody>
        </p:sp>
        <p:sp>
          <p:nvSpPr>
            <p:cNvPr id="24683" name="Freeform 304">
              <a:extLst>
                <a:ext uri="{FF2B5EF4-FFF2-40B4-BE49-F238E27FC236}">
                  <a16:creationId xmlns:a16="http://schemas.microsoft.com/office/drawing/2014/main" xmlns="" id="{A8FE3D21-8ADE-4602-AC5A-259BA35E62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1" y="2529"/>
              <a:ext cx="322" cy="63"/>
            </a:xfrm>
            <a:custGeom>
              <a:avLst/>
              <a:gdLst>
                <a:gd name="T0" fmla="*/ 0 w 322"/>
                <a:gd name="T1" fmla="*/ 21 h 63"/>
                <a:gd name="T2" fmla="*/ 270 w 322"/>
                <a:gd name="T3" fmla="*/ 21 h 63"/>
                <a:gd name="T4" fmla="*/ 270 w 322"/>
                <a:gd name="T5" fmla="*/ 42 h 63"/>
                <a:gd name="T6" fmla="*/ 0 w 322"/>
                <a:gd name="T7" fmla="*/ 42 h 63"/>
                <a:gd name="T8" fmla="*/ 0 w 322"/>
                <a:gd name="T9" fmla="*/ 21 h 63"/>
                <a:gd name="T10" fmla="*/ 259 w 322"/>
                <a:gd name="T11" fmla="*/ 0 h 63"/>
                <a:gd name="T12" fmla="*/ 322 w 322"/>
                <a:gd name="T13" fmla="*/ 32 h 63"/>
                <a:gd name="T14" fmla="*/ 259 w 322"/>
                <a:gd name="T15" fmla="*/ 63 h 63"/>
                <a:gd name="T16" fmla="*/ 259 w 322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2"/>
                <a:gd name="T28" fmla="*/ 0 h 63"/>
                <a:gd name="T29" fmla="*/ 322 w 322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2" h="63">
                  <a:moveTo>
                    <a:pt x="0" y="21"/>
                  </a:moveTo>
                  <a:lnTo>
                    <a:pt x="270" y="21"/>
                  </a:lnTo>
                  <a:lnTo>
                    <a:pt x="270" y="42"/>
                  </a:lnTo>
                  <a:lnTo>
                    <a:pt x="0" y="42"/>
                  </a:lnTo>
                  <a:lnTo>
                    <a:pt x="0" y="21"/>
                  </a:lnTo>
                  <a:close/>
                  <a:moveTo>
                    <a:pt x="259" y="0"/>
                  </a:moveTo>
                  <a:lnTo>
                    <a:pt x="322" y="32"/>
                  </a:lnTo>
                  <a:lnTo>
                    <a:pt x="259" y="63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4684" name="Freeform 305">
              <a:extLst>
                <a:ext uri="{FF2B5EF4-FFF2-40B4-BE49-F238E27FC236}">
                  <a16:creationId xmlns:a16="http://schemas.microsoft.com/office/drawing/2014/main" xmlns="" id="{A34A1DB6-0F39-4A93-BB70-68D4983C1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16" y="1501"/>
              <a:ext cx="977" cy="766"/>
            </a:xfrm>
            <a:custGeom>
              <a:avLst/>
              <a:gdLst>
                <a:gd name="T0" fmla="*/ 0 w 977"/>
                <a:gd name="T1" fmla="*/ 766 h 766"/>
                <a:gd name="T2" fmla="*/ 0 w 977"/>
                <a:gd name="T3" fmla="*/ 21 h 766"/>
                <a:gd name="T4" fmla="*/ 924 w 977"/>
                <a:gd name="T5" fmla="*/ 21 h 766"/>
                <a:gd name="T6" fmla="*/ 924 w 977"/>
                <a:gd name="T7" fmla="*/ 42 h 766"/>
                <a:gd name="T8" fmla="*/ 11 w 977"/>
                <a:gd name="T9" fmla="*/ 42 h 766"/>
                <a:gd name="T10" fmla="*/ 21 w 977"/>
                <a:gd name="T11" fmla="*/ 31 h 766"/>
                <a:gd name="T12" fmla="*/ 21 w 977"/>
                <a:gd name="T13" fmla="*/ 766 h 766"/>
                <a:gd name="T14" fmla="*/ 0 w 977"/>
                <a:gd name="T15" fmla="*/ 766 h 766"/>
                <a:gd name="T16" fmla="*/ 914 w 977"/>
                <a:gd name="T17" fmla="*/ 0 h 766"/>
                <a:gd name="T18" fmla="*/ 977 w 977"/>
                <a:gd name="T19" fmla="*/ 31 h 766"/>
                <a:gd name="T20" fmla="*/ 914 w 977"/>
                <a:gd name="T21" fmla="*/ 63 h 766"/>
                <a:gd name="T22" fmla="*/ 914 w 977"/>
                <a:gd name="T23" fmla="*/ 0 h 76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77"/>
                <a:gd name="T37" fmla="*/ 0 h 766"/>
                <a:gd name="T38" fmla="*/ 977 w 977"/>
                <a:gd name="T39" fmla="*/ 766 h 76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77" h="766">
                  <a:moveTo>
                    <a:pt x="0" y="766"/>
                  </a:moveTo>
                  <a:lnTo>
                    <a:pt x="0" y="21"/>
                  </a:lnTo>
                  <a:lnTo>
                    <a:pt x="924" y="21"/>
                  </a:lnTo>
                  <a:lnTo>
                    <a:pt x="924" y="42"/>
                  </a:lnTo>
                  <a:lnTo>
                    <a:pt x="11" y="42"/>
                  </a:lnTo>
                  <a:lnTo>
                    <a:pt x="21" y="31"/>
                  </a:lnTo>
                  <a:lnTo>
                    <a:pt x="21" y="766"/>
                  </a:lnTo>
                  <a:lnTo>
                    <a:pt x="0" y="766"/>
                  </a:lnTo>
                  <a:close/>
                  <a:moveTo>
                    <a:pt x="914" y="0"/>
                  </a:moveTo>
                  <a:lnTo>
                    <a:pt x="977" y="31"/>
                  </a:lnTo>
                  <a:lnTo>
                    <a:pt x="914" y="63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24685" name="Group 310">
              <a:extLst>
                <a:ext uri="{FF2B5EF4-FFF2-40B4-BE49-F238E27FC236}">
                  <a16:creationId xmlns:a16="http://schemas.microsoft.com/office/drawing/2014/main" xmlns="" id="{380EBAA5-BB39-459D-8E0E-C3B9B27284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1" y="3884"/>
              <a:ext cx="742" cy="287"/>
              <a:chOff x="2641" y="3884"/>
              <a:chExt cx="742" cy="287"/>
            </a:xfrm>
          </p:grpSpPr>
          <p:sp>
            <p:nvSpPr>
              <p:cNvPr id="24694" name="Freeform 306">
                <a:extLst>
                  <a:ext uri="{FF2B5EF4-FFF2-40B4-BE49-F238E27FC236}">
                    <a16:creationId xmlns:a16="http://schemas.microsoft.com/office/drawing/2014/main" xmlns="" id="{B594A6E4-C0D7-4580-B477-241FFEFF2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1" y="3884"/>
                <a:ext cx="742" cy="287"/>
              </a:xfrm>
              <a:custGeom>
                <a:avLst/>
                <a:gdLst>
                  <a:gd name="T0" fmla="*/ 0 w 742"/>
                  <a:gd name="T1" fmla="*/ 0 h 287"/>
                  <a:gd name="T2" fmla="*/ 0 w 742"/>
                  <a:gd name="T3" fmla="*/ 287 h 287"/>
                  <a:gd name="T4" fmla="*/ 649 w 742"/>
                  <a:gd name="T5" fmla="*/ 287 h 287"/>
                  <a:gd name="T6" fmla="*/ 742 w 742"/>
                  <a:gd name="T7" fmla="*/ 251 h 287"/>
                  <a:gd name="T8" fmla="*/ 742 w 742"/>
                  <a:gd name="T9" fmla="*/ 0 h 287"/>
                  <a:gd name="T10" fmla="*/ 0 w 742"/>
                  <a:gd name="T11" fmla="*/ 0 h 2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42"/>
                  <a:gd name="T19" fmla="*/ 0 h 287"/>
                  <a:gd name="T20" fmla="*/ 742 w 742"/>
                  <a:gd name="T21" fmla="*/ 287 h 2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42" h="287">
                    <a:moveTo>
                      <a:pt x="0" y="0"/>
                    </a:moveTo>
                    <a:lnTo>
                      <a:pt x="0" y="287"/>
                    </a:lnTo>
                    <a:lnTo>
                      <a:pt x="649" y="287"/>
                    </a:lnTo>
                    <a:lnTo>
                      <a:pt x="742" y="251"/>
                    </a:lnTo>
                    <a:lnTo>
                      <a:pt x="74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695" name="Freeform 307">
                <a:extLst>
                  <a:ext uri="{FF2B5EF4-FFF2-40B4-BE49-F238E27FC236}">
                    <a16:creationId xmlns:a16="http://schemas.microsoft.com/office/drawing/2014/main" xmlns="" id="{14E5E37F-6C7C-4400-A0F5-2BF1AB4332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4135"/>
                <a:ext cx="93" cy="36"/>
              </a:xfrm>
              <a:custGeom>
                <a:avLst/>
                <a:gdLst>
                  <a:gd name="T0" fmla="*/ 0 w 212"/>
                  <a:gd name="T1" fmla="*/ 0 h 82"/>
                  <a:gd name="T2" fmla="*/ 0 w 212"/>
                  <a:gd name="T3" fmla="*/ 0 h 82"/>
                  <a:gd name="T4" fmla="*/ 0 w 212"/>
                  <a:gd name="T5" fmla="*/ 0 h 82"/>
                  <a:gd name="T6" fmla="*/ 0 60000 65536"/>
                  <a:gd name="T7" fmla="*/ 0 60000 65536"/>
                  <a:gd name="T8" fmla="*/ 0 60000 65536"/>
                  <a:gd name="T9" fmla="*/ 0 w 212"/>
                  <a:gd name="T10" fmla="*/ 0 h 82"/>
                  <a:gd name="T11" fmla="*/ 212 w 212"/>
                  <a:gd name="T12" fmla="*/ 82 h 8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" h="82">
                    <a:moveTo>
                      <a:pt x="0" y="82"/>
                    </a:moveTo>
                    <a:lnTo>
                      <a:pt x="55" y="3"/>
                    </a:lnTo>
                    <a:cubicBezTo>
                      <a:pt x="77" y="16"/>
                      <a:pt x="133" y="16"/>
                      <a:pt x="212" y="0"/>
                    </a:cubicBezTo>
                  </a:path>
                </a:pathLst>
              </a:custGeom>
              <a:solidFill>
                <a:srgbClr val="CDCDCD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696" name="Freeform 308">
                <a:extLst>
                  <a:ext uri="{FF2B5EF4-FFF2-40B4-BE49-F238E27FC236}">
                    <a16:creationId xmlns:a16="http://schemas.microsoft.com/office/drawing/2014/main" xmlns="" id="{E875FEAE-FD36-43CC-B108-E4EBAB522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1" y="3884"/>
                <a:ext cx="742" cy="287"/>
              </a:xfrm>
              <a:custGeom>
                <a:avLst/>
                <a:gdLst>
                  <a:gd name="T0" fmla="*/ 0 w 742"/>
                  <a:gd name="T1" fmla="*/ 0 h 287"/>
                  <a:gd name="T2" fmla="*/ 0 w 742"/>
                  <a:gd name="T3" fmla="*/ 287 h 287"/>
                  <a:gd name="T4" fmla="*/ 649 w 742"/>
                  <a:gd name="T5" fmla="*/ 287 h 287"/>
                  <a:gd name="T6" fmla="*/ 742 w 742"/>
                  <a:gd name="T7" fmla="*/ 251 h 287"/>
                  <a:gd name="T8" fmla="*/ 742 w 742"/>
                  <a:gd name="T9" fmla="*/ 0 h 287"/>
                  <a:gd name="T10" fmla="*/ 0 w 742"/>
                  <a:gd name="T11" fmla="*/ 0 h 2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42"/>
                  <a:gd name="T19" fmla="*/ 0 h 287"/>
                  <a:gd name="T20" fmla="*/ 742 w 742"/>
                  <a:gd name="T21" fmla="*/ 287 h 2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42" h="287">
                    <a:moveTo>
                      <a:pt x="0" y="0"/>
                    </a:moveTo>
                    <a:lnTo>
                      <a:pt x="0" y="287"/>
                    </a:lnTo>
                    <a:lnTo>
                      <a:pt x="649" y="287"/>
                    </a:lnTo>
                    <a:lnTo>
                      <a:pt x="742" y="251"/>
                    </a:lnTo>
                    <a:lnTo>
                      <a:pt x="74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697" name="Freeform 309">
                <a:extLst>
                  <a:ext uri="{FF2B5EF4-FFF2-40B4-BE49-F238E27FC236}">
                    <a16:creationId xmlns:a16="http://schemas.microsoft.com/office/drawing/2014/main" xmlns="" id="{6DCF1442-1218-4E32-84F7-1FEE4B78C7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4135"/>
                <a:ext cx="93" cy="36"/>
              </a:xfrm>
              <a:custGeom>
                <a:avLst/>
                <a:gdLst>
                  <a:gd name="T0" fmla="*/ 0 w 212"/>
                  <a:gd name="T1" fmla="*/ 0 h 82"/>
                  <a:gd name="T2" fmla="*/ 0 w 212"/>
                  <a:gd name="T3" fmla="*/ 0 h 82"/>
                  <a:gd name="T4" fmla="*/ 0 w 212"/>
                  <a:gd name="T5" fmla="*/ 0 h 82"/>
                  <a:gd name="T6" fmla="*/ 0 60000 65536"/>
                  <a:gd name="T7" fmla="*/ 0 60000 65536"/>
                  <a:gd name="T8" fmla="*/ 0 60000 65536"/>
                  <a:gd name="T9" fmla="*/ 0 w 212"/>
                  <a:gd name="T10" fmla="*/ 0 h 82"/>
                  <a:gd name="T11" fmla="*/ 212 w 212"/>
                  <a:gd name="T12" fmla="*/ 82 h 8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" h="82">
                    <a:moveTo>
                      <a:pt x="0" y="82"/>
                    </a:moveTo>
                    <a:lnTo>
                      <a:pt x="55" y="3"/>
                    </a:lnTo>
                    <a:cubicBezTo>
                      <a:pt x="77" y="16"/>
                      <a:pt x="133" y="16"/>
                      <a:pt x="212" y="0"/>
                    </a:cubicBezTo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4686" name="Rectangle 311">
              <a:extLst>
                <a:ext uri="{FF2B5EF4-FFF2-40B4-BE49-F238E27FC236}">
                  <a16:creationId xmlns:a16="http://schemas.microsoft.com/office/drawing/2014/main" xmlns="" id="{F52B2BF6-9582-40AC-B7B2-599726A41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3894"/>
              <a:ext cx="28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000" b="0">
                  <a:solidFill>
                    <a:srgbClr val="000000"/>
                  </a:solidFill>
                  <a:latin typeface="Small Fonts"/>
                </a:rPr>
                <a:t>Control </a:t>
              </a:r>
              <a:endParaRPr lang="es-ES" altLang="es-MX" sz="2400"/>
            </a:p>
          </p:txBody>
        </p:sp>
        <p:grpSp>
          <p:nvGrpSpPr>
            <p:cNvPr id="24687" name="Group 314">
              <a:extLst>
                <a:ext uri="{FF2B5EF4-FFF2-40B4-BE49-F238E27FC236}">
                  <a16:creationId xmlns:a16="http://schemas.microsoft.com/office/drawing/2014/main" xmlns="" id="{035543D5-F64D-44EB-81BD-E141AE3E2D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27" y="650"/>
              <a:ext cx="644" cy="294"/>
              <a:chOff x="4027" y="650"/>
              <a:chExt cx="644" cy="294"/>
            </a:xfrm>
          </p:grpSpPr>
          <p:sp>
            <p:nvSpPr>
              <p:cNvPr id="24692" name="Freeform 312">
                <a:extLst>
                  <a:ext uri="{FF2B5EF4-FFF2-40B4-BE49-F238E27FC236}">
                    <a16:creationId xmlns:a16="http://schemas.microsoft.com/office/drawing/2014/main" xmlns="" id="{2DAE9855-0B06-4B61-B60E-B2385986D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7" y="650"/>
                <a:ext cx="644" cy="294"/>
              </a:xfrm>
              <a:custGeom>
                <a:avLst/>
                <a:gdLst>
                  <a:gd name="T0" fmla="*/ 0 w 1472"/>
                  <a:gd name="T1" fmla="*/ 0 h 672"/>
                  <a:gd name="T2" fmla="*/ 0 w 1472"/>
                  <a:gd name="T3" fmla="*/ 0 h 672"/>
                  <a:gd name="T4" fmla="*/ 0 w 1472"/>
                  <a:gd name="T5" fmla="*/ 0 h 672"/>
                  <a:gd name="T6" fmla="*/ 0 w 1472"/>
                  <a:gd name="T7" fmla="*/ 0 h 672"/>
                  <a:gd name="T8" fmla="*/ 0 w 1472"/>
                  <a:gd name="T9" fmla="*/ 0 h 672"/>
                  <a:gd name="T10" fmla="*/ 0 w 1472"/>
                  <a:gd name="T11" fmla="*/ 0 h 672"/>
                  <a:gd name="T12" fmla="*/ 0 w 1472"/>
                  <a:gd name="T13" fmla="*/ 0 h 672"/>
                  <a:gd name="T14" fmla="*/ 0 w 1472"/>
                  <a:gd name="T15" fmla="*/ 0 h 672"/>
                  <a:gd name="T16" fmla="*/ 0 w 1472"/>
                  <a:gd name="T17" fmla="*/ 0 h 6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72"/>
                  <a:gd name="T28" fmla="*/ 0 h 672"/>
                  <a:gd name="T29" fmla="*/ 1472 w 1472"/>
                  <a:gd name="T30" fmla="*/ 672 h 6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72" h="672">
                    <a:moveTo>
                      <a:pt x="112" y="0"/>
                    </a:moveTo>
                    <a:cubicBezTo>
                      <a:pt x="51" y="0"/>
                      <a:pt x="0" y="51"/>
                      <a:pt x="0" y="112"/>
                    </a:cubicBezTo>
                    <a:lnTo>
                      <a:pt x="0" y="560"/>
                    </a:lnTo>
                    <a:cubicBezTo>
                      <a:pt x="0" y="622"/>
                      <a:pt x="51" y="672"/>
                      <a:pt x="112" y="672"/>
                    </a:cubicBezTo>
                    <a:lnTo>
                      <a:pt x="1360" y="672"/>
                    </a:lnTo>
                    <a:cubicBezTo>
                      <a:pt x="1422" y="672"/>
                      <a:pt x="1472" y="622"/>
                      <a:pt x="1472" y="560"/>
                    </a:cubicBezTo>
                    <a:lnTo>
                      <a:pt x="1472" y="112"/>
                    </a:lnTo>
                    <a:cubicBezTo>
                      <a:pt x="1472" y="51"/>
                      <a:pt x="1422" y="0"/>
                      <a:pt x="1360" y="0"/>
                    </a:cubicBez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693" name="Freeform 313">
                <a:extLst>
                  <a:ext uri="{FF2B5EF4-FFF2-40B4-BE49-F238E27FC236}">
                    <a16:creationId xmlns:a16="http://schemas.microsoft.com/office/drawing/2014/main" xmlns="" id="{9D311EFC-7F05-414C-B1EB-1AA08D7FD0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7" y="650"/>
                <a:ext cx="644" cy="294"/>
              </a:xfrm>
              <a:custGeom>
                <a:avLst/>
                <a:gdLst>
                  <a:gd name="T0" fmla="*/ 0 w 1472"/>
                  <a:gd name="T1" fmla="*/ 0 h 672"/>
                  <a:gd name="T2" fmla="*/ 0 w 1472"/>
                  <a:gd name="T3" fmla="*/ 0 h 672"/>
                  <a:gd name="T4" fmla="*/ 0 w 1472"/>
                  <a:gd name="T5" fmla="*/ 0 h 672"/>
                  <a:gd name="T6" fmla="*/ 0 w 1472"/>
                  <a:gd name="T7" fmla="*/ 0 h 672"/>
                  <a:gd name="T8" fmla="*/ 0 w 1472"/>
                  <a:gd name="T9" fmla="*/ 0 h 672"/>
                  <a:gd name="T10" fmla="*/ 0 w 1472"/>
                  <a:gd name="T11" fmla="*/ 0 h 672"/>
                  <a:gd name="T12" fmla="*/ 0 w 1472"/>
                  <a:gd name="T13" fmla="*/ 0 h 672"/>
                  <a:gd name="T14" fmla="*/ 0 w 1472"/>
                  <a:gd name="T15" fmla="*/ 0 h 672"/>
                  <a:gd name="T16" fmla="*/ 0 w 1472"/>
                  <a:gd name="T17" fmla="*/ 0 h 6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72"/>
                  <a:gd name="T28" fmla="*/ 0 h 672"/>
                  <a:gd name="T29" fmla="*/ 1472 w 1472"/>
                  <a:gd name="T30" fmla="*/ 672 h 6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72" h="672">
                    <a:moveTo>
                      <a:pt x="112" y="0"/>
                    </a:moveTo>
                    <a:cubicBezTo>
                      <a:pt x="51" y="0"/>
                      <a:pt x="0" y="51"/>
                      <a:pt x="0" y="112"/>
                    </a:cubicBezTo>
                    <a:lnTo>
                      <a:pt x="0" y="560"/>
                    </a:lnTo>
                    <a:cubicBezTo>
                      <a:pt x="0" y="622"/>
                      <a:pt x="51" y="672"/>
                      <a:pt x="112" y="672"/>
                    </a:cubicBezTo>
                    <a:lnTo>
                      <a:pt x="1360" y="672"/>
                    </a:lnTo>
                    <a:cubicBezTo>
                      <a:pt x="1422" y="672"/>
                      <a:pt x="1472" y="622"/>
                      <a:pt x="1472" y="560"/>
                    </a:cubicBezTo>
                    <a:lnTo>
                      <a:pt x="1472" y="112"/>
                    </a:lnTo>
                    <a:cubicBezTo>
                      <a:pt x="1472" y="51"/>
                      <a:pt x="1422" y="0"/>
                      <a:pt x="1360" y="0"/>
                    </a:cubicBezTo>
                    <a:lnTo>
                      <a:pt x="112" y="0"/>
                    </a:lnTo>
                    <a:close/>
                  </a:path>
                </a:pathLst>
              </a:custGeom>
              <a:noFill/>
              <a:ln w="11113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4688" name="Rectangle 315">
              <a:extLst>
                <a:ext uri="{FF2B5EF4-FFF2-40B4-BE49-F238E27FC236}">
                  <a16:creationId xmlns:a16="http://schemas.microsoft.com/office/drawing/2014/main" xmlns="" id="{05C34E90-5186-443D-9049-71E8ACBB6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675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/>
            </a:p>
          </p:txBody>
        </p:sp>
        <p:sp>
          <p:nvSpPr>
            <p:cNvPr id="24689" name="Rectangle 316">
              <a:extLst>
                <a:ext uri="{FF2B5EF4-FFF2-40B4-BE49-F238E27FC236}">
                  <a16:creationId xmlns:a16="http://schemas.microsoft.com/office/drawing/2014/main" xmlns="" id="{1876E7F0-0DCA-4595-B0F9-60596923C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6" y="732"/>
              <a:ext cx="27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400">
                  <a:solidFill>
                    <a:srgbClr val="000000"/>
                  </a:solidFill>
                </a:rPr>
                <a:t>Fin </a:t>
              </a:r>
              <a:endParaRPr lang="es-ES" altLang="es-MX" sz="2400"/>
            </a:p>
          </p:txBody>
        </p:sp>
        <p:sp>
          <p:nvSpPr>
            <p:cNvPr id="24690" name="Freeform 317">
              <a:extLst>
                <a:ext uri="{FF2B5EF4-FFF2-40B4-BE49-F238E27FC236}">
                  <a16:creationId xmlns:a16="http://schemas.microsoft.com/office/drawing/2014/main" xmlns="" id="{86A80D36-72BC-459D-8485-56479E347B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71" y="766"/>
              <a:ext cx="654" cy="472"/>
            </a:xfrm>
            <a:custGeom>
              <a:avLst/>
              <a:gdLst>
                <a:gd name="T0" fmla="*/ 633 w 654"/>
                <a:gd name="T1" fmla="*/ 472 h 472"/>
                <a:gd name="T2" fmla="*/ 633 w 654"/>
                <a:gd name="T3" fmla="*/ 31 h 472"/>
                <a:gd name="T4" fmla="*/ 644 w 654"/>
                <a:gd name="T5" fmla="*/ 42 h 472"/>
                <a:gd name="T6" fmla="*/ 52 w 654"/>
                <a:gd name="T7" fmla="*/ 42 h 472"/>
                <a:gd name="T8" fmla="*/ 52 w 654"/>
                <a:gd name="T9" fmla="*/ 21 h 472"/>
                <a:gd name="T10" fmla="*/ 654 w 654"/>
                <a:gd name="T11" fmla="*/ 21 h 472"/>
                <a:gd name="T12" fmla="*/ 654 w 654"/>
                <a:gd name="T13" fmla="*/ 472 h 472"/>
                <a:gd name="T14" fmla="*/ 633 w 654"/>
                <a:gd name="T15" fmla="*/ 472 h 472"/>
                <a:gd name="T16" fmla="*/ 63 w 654"/>
                <a:gd name="T17" fmla="*/ 63 h 472"/>
                <a:gd name="T18" fmla="*/ 0 w 654"/>
                <a:gd name="T19" fmla="*/ 31 h 472"/>
                <a:gd name="T20" fmla="*/ 63 w 654"/>
                <a:gd name="T21" fmla="*/ 0 h 472"/>
                <a:gd name="T22" fmla="*/ 63 w 654"/>
                <a:gd name="T23" fmla="*/ 63 h 4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54"/>
                <a:gd name="T37" fmla="*/ 0 h 472"/>
                <a:gd name="T38" fmla="*/ 654 w 654"/>
                <a:gd name="T39" fmla="*/ 472 h 4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54" h="472">
                  <a:moveTo>
                    <a:pt x="633" y="472"/>
                  </a:moveTo>
                  <a:lnTo>
                    <a:pt x="633" y="31"/>
                  </a:lnTo>
                  <a:lnTo>
                    <a:pt x="644" y="42"/>
                  </a:lnTo>
                  <a:lnTo>
                    <a:pt x="52" y="42"/>
                  </a:lnTo>
                  <a:lnTo>
                    <a:pt x="52" y="21"/>
                  </a:lnTo>
                  <a:lnTo>
                    <a:pt x="654" y="21"/>
                  </a:lnTo>
                  <a:lnTo>
                    <a:pt x="654" y="472"/>
                  </a:lnTo>
                  <a:lnTo>
                    <a:pt x="633" y="472"/>
                  </a:lnTo>
                  <a:close/>
                  <a:moveTo>
                    <a:pt x="63" y="63"/>
                  </a:moveTo>
                  <a:lnTo>
                    <a:pt x="0" y="31"/>
                  </a:lnTo>
                  <a:lnTo>
                    <a:pt x="63" y="0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4691" name="Freeform 318">
              <a:extLst>
                <a:ext uri="{FF2B5EF4-FFF2-40B4-BE49-F238E27FC236}">
                  <a16:creationId xmlns:a16="http://schemas.microsoft.com/office/drawing/2014/main" xmlns="" id="{83D009A9-3C49-4E9E-BB95-1AC5F48367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51" y="766"/>
              <a:ext cx="976" cy="472"/>
            </a:xfrm>
            <a:custGeom>
              <a:avLst/>
              <a:gdLst>
                <a:gd name="T0" fmla="*/ 0 w 976"/>
                <a:gd name="T1" fmla="*/ 472 h 472"/>
                <a:gd name="T2" fmla="*/ 0 w 976"/>
                <a:gd name="T3" fmla="*/ 21 h 472"/>
                <a:gd name="T4" fmla="*/ 923 w 976"/>
                <a:gd name="T5" fmla="*/ 21 h 472"/>
                <a:gd name="T6" fmla="*/ 923 w 976"/>
                <a:gd name="T7" fmla="*/ 42 h 472"/>
                <a:gd name="T8" fmla="*/ 10 w 976"/>
                <a:gd name="T9" fmla="*/ 42 h 472"/>
                <a:gd name="T10" fmla="*/ 21 w 976"/>
                <a:gd name="T11" fmla="*/ 31 h 472"/>
                <a:gd name="T12" fmla="*/ 21 w 976"/>
                <a:gd name="T13" fmla="*/ 472 h 472"/>
                <a:gd name="T14" fmla="*/ 0 w 976"/>
                <a:gd name="T15" fmla="*/ 472 h 472"/>
                <a:gd name="T16" fmla="*/ 913 w 976"/>
                <a:gd name="T17" fmla="*/ 0 h 472"/>
                <a:gd name="T18" fmla="*/ 976 w 976"/>
                <a:gd name="T19" fmla="*/ 31 h 472"/>
                <a:gd name="T20" fmla="*/ 913 w 976"/>
                <a:gd name="T21" fmla="*/ 63 h 472"/>
                <a:gd name="T22" fmla="*/ 913 w 976"/>
                <a:gd name="T23" fmla="*/ 0 h 4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76"/>
                <a:gd name="T37" fmla="*/ 0 h 472"/>
                <a:gd name="T38" fmla="*/ 976 w 976"/>
                <a:gd name="T39" fmla="*/ 472 h 4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76" h="472">
                  <a:moveTo>
                    <a:pt x="0" y="472"/>
                  </a:moveTo>
                  <a:lnTo>
                    <a:pt x="0" y="21"/>
                  </a:lnTo>
                  <a:lnTo>
                    <a:pt x="923" y="21"/>
                  </a:lnTo>
                  <a:lnTo>
                    <a:pt x="923" y="42"/>
                  </a:lnTo>
                  <a:lnTo>
                    <a:pt x="10" y="42"/>
                  </a:lnTo>
                  <a:lnTo>
                    <a:pt x="21" y="31"/>
                  </a:lnTo>
                  <a:lnTo>
                    <a:pt x="21" y="472"/>
                  </a:lnTo>
                  <a:lnTo>
                    <a:pt x="0" y="472"/>
                  </a:lnTo>
                  <a:close/>
                  <a:moveTo>
                    <a:pt x="913" y="0"/>
                  </a:moveTo>
                  <a:lnTo>
                    <a:pt x="976" y="31"/>
                  </a:lnTo>
                  <a:lnTo>
                    <a:pt x="913" y="63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4579" name="Text Box 5">
            <a:extLst>
              <a:ext uri="{FF2B5EF4-FFF2-40B4-BE49-F238E27FC236}">
                <a16:creationId xmlns:a16="http://schemas.microsoft.com/office/drawing/2014/main" xmlns="" id="{81DADCFC-7B0C-4755-98E4-4A24405A495E}"/>
              </a:ext>
            </a:extLst>
          </p:cNvPr>
          <p:cNvSpPr txBox="1">
            <a:spLocks noChangeArrowheads="1"/>
          </p:cNvSpPr>
          <p:nvPr/>
        </p:nvSpPr>
        <p:spPr bwMode="auto">
          <a:xfrm rot="19404211">
            <a:off x="219785" y="1450779"/>
            <a:ext cx="2634333" cy="100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104" tIns="41052" rIns="82104" bIns="4105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MX" sz="2000" dirty="0">
                <a:solidFill>
                  <a:srgbClr val="C00000"/>
                </a:solidFill>
              </a:rPr>
              <a:t>SISTEMA INSTITUCIONAL DE ARCHIVOS</a:t>
            </a:r>
          </a:p>
        </p:txBody>
      </p:sp>
      <p:sp>
        <p:nvSpPr>
          <p:cNvPr id="24580" name="Text Box 5">
            <a:extLst>
              <a:ext uri="{FF2B5EF4-FFF2-40B4-BE49-F238E27FC236}">
                <a16:creationId xmlns:a16="http://schemas.microsoft.com/office/drawing/2014/main" xmlns="" id="{A427C4D8-DA2F-44CE-8E9C-42B0A06D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1330" y="2319398"/>
            <a:ext cx="868982" cy="821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104" tIns="41052" rIns="82104" bIns="4105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MX" sz="1200" dirty="0">
                <a:solidFill>
                  <a:srgbClr val="009900"/>
                </a:solidFill>
              </a:rPr>
              <a:t>Archivo General del Estado</a:t>
            </a:r>
          </a:p>
        </p:txBody>
      </p:sp>
      <p:sp>
        <p:nvSpPr>
          <p:cNvPr id="24581" name="CuadroTexto 1">
            <a:extLst>
              <a:ext uri="{FF2B5EF4-FFF2-40B4-BE49-F238E27FC236}">
                <a16:creationId xmlns:a16="http://schemas.microsoft.com/office/drawing/2014/main" xmlns="" id="{4DCE55DF-E6A1-48DC-9577-D0447B31C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190" y="5703888"/>
            <a:ext cx="1543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200" dirty="0">
                <a:solidFill>
                  <a:srgbClr val="C00000"/>
                </a:solidFill>
              </a:rPr>
              <a:t>Documentos de Archivo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200" dirty="0">
                <a:solidFill>
                  <a:srgbClr val="C00000"/>
                </a:solidFill>
              </a:rPr>
              <a:t>Expedientes</a:t>
            </a:r>
          </a:p>
        </p:txBody>
      </p:sp>
      <p:sp>
        <p:nvSpPr>
          <p:cNvPr id="24582" name="Freeform 147">
            <a:extLst>
              <a:ext uri="{FF2B5EF4-FFF2-40B4-BE49-F238E27FC236}">
                <a16:creationId xmlns:a16="http://schemas.microsoft.com/office/drawing/2014/main" xmlns="" id="{123E29DB-20E9-4206-ADC7-25E2316204DD}"/>
              </a:ext>
            </a:extLst>
          </p:cNvPr>
          <p:cNvSpPr>
            <a:spLocks/>
          </p:cNvSpPr>
          <p:nvPr/>
        </p:nvSpPr>
        <p:spPr bwMode="auto">
          <a:xfrm>
            <a:off x="5926138" y="5051425"/>
            <a:ext cx="1182687" cy="479425"/>
          </a:xfrm>
          <a:custGeom>
            <a:avLst/>
            <a:gdLst>
              <a:gd name="T0" fmla="*/ 0 w 742"/>
              <a:gd name="T1" fmla="*/ 0 h 287"/>
              <a:gd name="T2" fmla="*/ 0 w 742"/>
              <a:gd name="T3" fmla="*/ 2147483646 h 287"/>
              <a:gd name="T4" fmla="*/ 2147483646 w 742"/>
              <a:gd name="T5" fmla="*/ 2147483646 h 287"/>
              <a:gd name="T6" fmla="*/ 2147483646 w 742"/>
              <a:gd name="T7" fmla="*/ 2147483646 h 287"/>
              <a:gd name="T8" fmla="*/ 2147483646 w 742"/>
              <a:gd name="T9" fmla="*/ 0 h 287"/>
              <a:gd name="T10" fmla="*/ 0 w 742"/>
              <a:gd name="T11" fmla="*/ 0 h 2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42"/>
              <a:gd name="T19" fmla="*/ 0 h 287"/>
              <a:gd name="T20" fmla="*/ 742 w 742"/>
              <a:gd name="T21" fmla="*/ 287 h 2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42" h="287">
                <a:moveTo>
                  <a:pt x="0" y="0"/>
                </a:moveTo>
                <a:lnTo>
                  <a:pt x="0" y="287"/>
                </a:lnTo>
                <a:lnTo>
                  <a:pt x="649" y="287"/>
                </a:lnTo>
                <a:lnTo>
                  <a:pt x="742" y="251"/>
                </a:lnTo>
                <a:lnTo>
                  <a:pt x="74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200">
                <a:solidFill>
                  <a:srgbClr val="0070C0"/>
                </a:solidFill>
              </a:rPr>
              <a:t>Clasificación Documental</a:t>
            </a:r>
          </a:p>
        </p:txBody>
      </p:sp>
      <p:sp>
        <p:nvSpPr>
          <p:cNvPr id="24583" name="Freeform 147">
            <a:extLst>
              <a:ext uri="{FF2B5EF4-FFF2-40B4-BE49-F238E27FC236}">
                <a16:creationId xmlns:a16="http://schemas.microsoft.com/office/drawing/2014/main" xmlns="" id="{81ADD4E9-2F4F-4421-83CA-C61D92D4D07F}"/>
              </a:ext>
            </a:extLst>
          </p:cNvPr>
          <p:cNvSpPr>
            <a:spLocks/>
          </p:cNvSpPr>
          <p:nvPr/>
        </p:nvSpPr>
        <p:spPr bwMode="auto">
          <a:xfrm>
            <a:off x="5148064" y="2833688"/>
            <a:ext cx="1430011" cy="479425"/>
          </a:xfrm>
          <a:custGeom>
            <a:avLst/>
            <a:gdLst>
              <a:gd name="T0" fmla="*/ 0 w 742"/>
              <a:gd name="T1" fmla="*/ 0 h 287"/>
              <a:gd name="T2" fmla="*/ 0 w 742"/>
              <a:gd name="T3" fmla="*/ 2147483646 h 287"/>
              <a:gd name="T4" fmla="*/ 2147483646 w 742"/>
              <a:gd name="T5" fmla="*/ 2147483646 h 287"/>
              <a:gd name="T6" fmla="*/ 2147483646 w 742"/>
              <a:gd name="T7" fmla="*/ 2147483646 h 287"/>
              <a:gd name="T8" fmla="*/ 2147483646 w 742"/>
              <a:gd name="T9" fmla="*/ 0 h 287"/>
              <a:gd name="T10" fmla="*/ 0 w 742"/>
              <a:gd name="T11" fmla="*/ 0 h 2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42"/>
              <a:gd name="T19" fmla="*/ 0 h 287"/>
              <a:gd name="T20" fmla="*/ 742 w 742"/>
              <a:gd name="T21" fmla="*/ 287 h 2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42" h="287">
                <a:moveTo>
                  <a:pt x="0" y="0"/>
                </a:moveTo>
                <a:lnTo>
                  <a:pt x="0" y="287"/>
                </a:lnTo>
                <a:lnTo>
                  <a:pt x="649" y="287"/>
                </a:lnTo>
                <a:lnTo>
                  <a:pt x="742" y="251"/>
                </a:lnTo>
                <a:lnTo>
                  <a:pt x="742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MX" sz="1600" dirty="0">
                <a:solidFill>
                  <a:srgbClr val="C00000"/>
                </a:solidFill>
              </a:rPr>
              <a:t>D</a:t>
            </a:r>
            <a:r>
              <a:rPr lang="es-MX" altLang="es-MX" sz="1600" dirty="0">
                <a:solidFill>
                  <a:srgbClr val="C00000"/>
                </a:solidFill>
              </a:rPr>
              <a:t>ICTAMEN</a:t>
            </a:r>
          </a:p>
        </p:txBody>
      </p:sp>
      <p:sp>
        <p:nvSpPr>
          <p:cNvPr id="24584" name="Freeform 147">
            <a:extLst>
              <a:ext uri="{FF2B5EF4-FFF2-40B4-BE49-F238E27FC236}">
                <a16:creationId xmlns:a16="http://schemas.microsoft.com/office/drawing/2014/main" xmlns="" id="{1D9BE17E-B4B4-4B16-8171-D923B05A13B4}"/>
              </a:ext>
            </a:extLst>
          </p:cNvPr>
          <p:cNvSpPr>
            <a:spLocks/>
          </p:cNvSpPr>
          <p:nvPr/>
        </p:nvSpPr>
        <p:spPr bwMode="auto">
          <a:xfrm>
            <a:off x="6718300" y="5468938"/>
            <a:ext cx="1835150" cy="623887"/>
          </a:xfrm>
          <a:custGeom>
            <a:avLst/>
            <a:gdLst>
              <a:gd name="T0" fmla="*/ 0 w 742"/>
              <a:gd name="T1" fmla="*/ 0 h 287"/>
              <a:gd name="T2" fmla="*/ 0 w 742"/>
              <a:gd name="T3" fmla="*/ 2147483646 h 287"/>
              <a:gd name="T4" fmla="*/ 2147483646 w 742"/>
              <a:gd name="T5" fmla="*/ 2147483646 h 287"/>
              <a:gd name="T6" fmla="*/ 2147483646 w 742"/>
              <a:gd name="T7" fmla="*/ 2147483646 h 287"/>
              <a:gd name="T8" fmla="*/ 2147483646 w 742"/>
              <a:gd name="T9" fmla="*/ 0 h 287"/>
              <a:gd name="T10" fmla="*/ 0 w 742"/>
              <a:gd name="T11" fmla="*/ 0 h 2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42"/>
              <a:gd name="T19" fmla="*/ 0 h 287"/>
              <a:gd name="T20" fmla="*/ 742 w 742"/>
              <a:gd name="T21" fmla="*/ 287 h 2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42" h="287">
                <a:moveTo>
                  <a:pt x="0" y="0"/>
                </a:moveTo>
                <a:lnTo>
                  <a:pt x="0" y="287"/>
                </a:lnTo>
                <a:lnTo>
                  <a:pt x="649" y="287"/>
                </a:lnTo>
                <a:lnTo>
                  <a:pt x="742" y="251"/>
                </a:lnTo>
                <a:lnTo>
                  <a:pt x="74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200" dirty="0">
                <a:solidFill>
                  <a:srgbClr val="0070C0"/>
                </a:solidFill>
              </a:rPr>
              <a:t>Instrumentos de Control  y Consulta Archivísticos</a:t>
            </a:r>
          </a:p>
        </p:txBody>
      </p:sp>
      <p:pic>
        <p:nvPicPr>
          <p:cNvPr id="24585" name="Picture 5">
            <a:extLst>
              <a:ext uri="{FF2B5EF4-FFF2-40B4-BE49-F238E27FC236}">
                <a16:creationId xmlns:a16="http://schemas.microsoft.com/office/drawing/2014/main" xmlns="" id="{A5F15E63-5D61-4AB9-A9EE-D4334D013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50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6" name="Imagen 320">
            <a:extLst>
              <a:ext uri="{FF2B5EF4-FFF2-40B4-BE49-F238E27FC236}">
                <a16:creationId xmlns:a16="http://schemas.microsoft.com/office/drawing/2014/main" xmlns="" id="{BCAF3C55-EC8C-405A-82B4-90A2F37FD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3" y="4603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7" name="Text Box 2">
            <a:extLst>
              <a:ext uri="{FF2B5EF4-FFF2-40B4-BE49-F238E27FC236}">
                <a16:creationId xmlns:a16="http://schemas.microsoft.com/office/drawing/2014/main" xmlns="" id="{9440C6DE-7ED5-45D2-A505-00CAAC22D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188640"/>
            <a:ext cx="5921015" cy="39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104" tIns="41052" rIns="82104" bIns="4105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MX" sz="2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LEY GENERAL DE ARCHIVOS</a:t>
            </a:r>
          </a:p>
        </p:txBody>
      </p:sp>
      <p:sp>
        <p:nvSpPr>
          <p:cNvPr id="318" name="13 CuadroTexto">
            <a:extLst>
              <a:ext uri="{FF2B5EF4-FFF2-40B4-BE49-F238E27FC236}">
                <a16:creationId xmlns:a16="http://schemas.microsoft.com/office/drawing/2014/main" xmlns="" id="{C13D4CED-4F45-4E72-BE93-0F90AB81FEEE}"/>
              </a:ext>
            </a:extLst>
          </p:cNvPr>
          <p:cNvSpPr txBox="1"/>
          <p:nvPr/>
        </p:nvSpPr>
        <p:spPr>
          <a:xfrm>
            <a:off x="8632897" y="3329714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2</a:t>
            </a:r>
          </a:p>
        </p:txBody>
      </p:sp>
      <p:sp>
        <p:nvSpPr>
          <p:cNvPr id="319" name="Text Box 6">
            <a:extLst>
              <a:ext uri="{FF2B5EF4-FFF2-40B4-BE49-F238E27FC236}">
                <a16:creationId xmlns:a16="http://schemas.microsoft.com/office/drawing/2014/main" xmlns="" id="{87137C5D-D18B-47CC-B954-7D4D2CD38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2" y="4261920"/>
            <a:ext cx="3211020" cy="265457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MX" sz="1000" dirty="0">
                <a:solidFill>
                  <a:srgbClr val="FF0000"/>
                </a:solidFill>
                <a:latin typeface="+mj-lt"/>
              </a:rPr>
              <a:t>Art. 58 de la LGA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1000" dirty="0">
                <a:latin typeface="+mj-lt"/>
              </a:rPr>
              <a:t>Los Sujetos Obligados deben</a:t>
            </a:r>
            <a:r>
              <a:rPr lang="es-ES" sz="1000" dirty="0">
                <a:latin typeface="+mj-lt"/>
              </a:rPr>
              <a:t> </a:t>
            </a:r>
            <a:r>
              <a:rPr lang="es-ES" altLang="es-MX" sz="1000" dirty="0">
                <a:solidFill>
                  <a:srgbClr val="009900"/>
                </a:solidFill>
              </a:rPr>
              <a:t>publicar en su PORTAL ELECTRÓNICO con vinculo a su PORTAL DE TRANSPARENCIA</a:t>
            </a:r>
            <a:r>
              <a:rPr lang="es-MX" sz="1000" dirty="0">
                <a:latin typeface="+mj-lt"/>
              </a:rPr>
              <a:t>, los DICTAMENES Y ACTAS DE BAJA DOCUMENTAL Y TRANSFERENCIA SECUNDARIA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1000" dirty="0">
                <a:solidFill>
                  <a:srgbClr val="FF0000"/>
                </a:solidFill>
              </a:rPr>
              <a:t>Art. 82  de la Ley de Archivos para el Estado de Hidalgo.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1000" dirty="0"/>
              <a:t>El Ejecutivo del Estado a través del </a:t>
            </a:r>
            <a:r>
              <a:rPr lang="es-ES" altLang="es-MX" sz="1000" dirty="0">
                <a:solidFill>
                  <a:srgbClr val="009900"/>
                </a:solidFill>
              </a:rPr>
              <a:t>Archivo General del Estado, </a:t>
            </a:r>
            <a:r>
              <a:rPr lang="es-ES" altLang="es-MX" sz="1000" dirty="0"/>
              <a:t>podrá</a:t>
            </a:r>
            <a:r>
              <a:rPr lang="es-ES" altLang="es-MX" sz="1000" dirty="0">
                <a:solidFill>
                  <a:srgbClr val="009900"/>
                </a:solidFill>
              </a:rPr>
              <a:t> </a:t>
            </a:r>
            <a:r>
              <a:rPr lang="es-MX" sz="1000" dirty="0"/>
              <a:t>emitir las DECLARATORIAS DE PATRIMONIO DOCUMENTAL DEL ESTADO DE HIDALGO, en los términos de la normatividad aplicable, las cuales SERÁN PUBLICADAS EN EL PERIÓDICO OFICIAL DEL ESTADO DE HIDALGO.</a:t>
            </a:r>
          </a:p>
          <a:p>
            <a:pPr algn="just">
              <a:spcBef>
                <a:spcPct val="50000"/>
              </a:spcBef>
              <a:defRPr/>
            </a:pPr>
            <a:endParaRPr lang="es-ES" sz="1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01090" y="1857364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3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2">
            <a:extLst>
              <a:ext uri="{FF2B5EF4-FFF2-40B4-BE49-F238E27FC236}">
                <a16:creationId xmlns:a16="http://schemas.microsoft.com/office/drawing/2014/main" xmlns="" id="{98EC127E-5AE3-4F45-B41A-9EE2425F1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980728"/>
            <a:ext cx="7128817" cy="5184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104" tIns="41052" rIns="82104" bIns="41052">
            <a:spAutoFit/>
          </a:bodyPr>
          <a:lstStyle/>
          <a:p>
            <a:pPr algn="ctr">
              <a:defRPr/>
            </a:pPr>
            <a:r>
              <a:rPr lang="es-ES" sz="2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¿QUÉ ES EL PROCESO DE DICTAMINACIÓN?</a:t>
            </a:r>
          </a:p>
          <a:p>
            <a:pPr algn="just">
              <a:defRPr/>
            </a:pPr>
            <a:endParaRPr lang="es-MX" sz="2000" dirty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es-MX" sz="1400" dirty="0">
                <a:solidFill>
                  <a:srgbClr val="000000"/>
                </a:solidFill>
              </a:rPr>
              <a:t>Consiste en </a:t>
            </a:r>
            <a:r>
              <a:rPr lang="es-ES" sz="1400" dirty="0">
                <a:solidFill>
                  <a:srgbClr val="000000"/>
                </a:solidFill>
              </a:rPr>
              <a:t>el análisis y estudio que permite a la </a:t>
            </a:r>
            <a:r>
              <a:rPr lang="es-MX" sz="1400" dirty="0"/>
              <a:t>autoridad competente en materia de archivos</a:t>
            </a:r>
            <a:r>
              <a:rPr lang="es-MX" sz="1300" dirty="0"/>
              <a:t> </a:t>
            </a:r>
            <a:r>
              <a:rPr lang="es-ES" sz="1400" dirty="0">
                <a:solidFill>
                  <a:srgbClr val="C00000"/>
                </a:solidFill>
              </a:rPr>
              <a:t>(</a:t>
            </a:r>
            <a:r>
              <a:rPr lang="es-ES" sz="1300" dirty="0">
                <a:solidFill>
                  <a:srgbClr val="C00000"/>
                </a:solidFill>
              </a:rPr>
              <a:t>DIRECTOR DEL ARCHIVO GENERAL DEL ESTADO </a:t>
            </a:r>
            <a:r>
              <a:rPr lang="es-ES" sz="1200" dirty="0">
                <a:solidFill>
                  <a:srgbClr val="C00000"/>
                </a:solidFill>
              </a:rPr>
              <a:t>–Ley de Archivos para el Estado de Hidalgo vigente al 2021- </a:t>
            </a:r>
            <a:r>
              <a:rPr lang="es-ES" sz="1400" dirty="0">
                <a:solidFill>
                  <a:srgbClr val="C00000"/>
                </a:solidFill>
              </a:rPr>
              <a:t>/ </a:t>
            </a:r>
            <a:r>
              <a:rPr lang="es-ES" altLang="es-MX" sz="1300" dirty="0">
                <a:solidFill>
                  <a:srgbClr val="C00000"/>
                </a:solidFill>
              </a:rPr>
              <a:t>ARCHIVO GENERAL DEL ESTADO </a:t>
            </a:r>
            <a:r>
              <a:rPr lang="es-ES" altLang="es-MX" sz="1200" dirty="0">
                <a:solidFill>
                  <a:srgbClr val="C00000"/>
                </a:solidFill>
              </a:rPr>
              <a:t>–Ley General de Archivos-</a:t>
            </a:r>
            <a:r>
              <a:rPr lang="es-ES" altLang="es-MX" sz="1400" dirty="0">
                <a:solidFill>
                  <a:srgbClr val="C00000"/>
                </a:solidFill>
              </a:rPr>
              <a:t>)</a:t>
            </a:r>
            <a:r>
              <a:rPr lang="es-ES" sz="1400" dirty="0">
                <a:solidFill>
                  <a:srgbClr val="FF0000"/>
                </a:solidFill>
              </a:rPr>
              <a:t> </a:t>
            </a:r>
            <a:r>
              <a:rPr lang="es-MX" sz="1300" dirty="0"/>
              <a:t>(en adelante se refiere como </a:t>
            </a:r>
            <a:r>
              <a:rPr lang="es-MX" sz="1300" dirty="0">
                <a:solidFill>
                  <a:srgbClr val="A800A8"/>
                </a:solidFill>
              </a:rPr>
              <a:t>“AUTORIDAD COMPETENTE”</a:t>
            </a:r>
            <a:r>
              <a:rPr lang="es-MX" sz="1300" dirty="0"/>
              <a:t>)</a:t>
            </a:r>
            <a:r>
              <a:rPr lang="es-ES" sz="1400" dirty="0"/>
              <a:t>,</a:t>
            </a:r>
            <a:r>
              <a:rPr lang="es-ES" sz="1400" dirty="0">
                <a:solidFill>
                  <a:srgbClr val="000000"/>
                </a:solidFill>
              </a:rPr>
              <a:t> identificar </a:t>
            </a:r>
            <a:r>
              <a:rPr lang="es-ES_tradnl" sz="1400" dirty="0"/>
              <a:t>“Valores Secundarios” </a:t>
            </a:r>
            <a:r>
              <a:rPr lang="es-ES" sz="1400" dirty="0"/>
              <a:t>en los expedientes generados por</a:t>
            </a:r>
            <a:r>
              <a:rPr lang="es-MX" sz="1400" dirty="0"/>
              <a:t> los Sujetos Obligados</a:t>
            </a:r>
            <a:r>
              <a:rPr lang="es-ES" sz="1400" dirty="0">
                <a:solidFill>
                  <a:srgbClr val="000000"/>
                </a:solidFill>
              </a:rPr>
              <a:t>.</a:t>
            </a:r>
          </a:p>
          <a:p>
            <a:pPr algn="just">
              <a:defRPr/>
            </a:pPr>
            <a:endParaRPr lang="es-ES" sz="1600" dirty="0">
              <a:solidFill>
                <a:srgbClr val="008000"/>
              </a:solidFill>
              <a:latin typeface="BankGothic Md BT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Procedencia:</a:t>
            </a:r>
            <a:r>
              <a:rPr lang="es-ES" sz="1400" dirty="0">
                <a:solidFill>
                  <a:srgbClr val="008000"/>
                </a:solidFill>
                <a:latin typeface="BankGothic Md BT" pitchFamily="34" charset="0"/>
              </a:rPr>
              <a:t> </a:t>
            </a:r>
            <a:r>
              <a:rPr lang="es-MX" sz="1400" dirty="0"/>
              <a:t>sólo si los expedientes han </a:t>
            </a:r>
            <a:r>
              <a:rPr lang="es-ES" sz="1400" dirty="0"/>
              <a:t>concluido con su vigencia documental, es decir, ya no contienen</a:t>
            </a:r>
            <a:r>
              <a:rPr lang="es-MX" sz="1400" dirty="0"/>
              <a:t>:</a:t>
            </a:r>
          </a:p>
          <a:p>
            <a:pPr algn="just">
              <a:defRPr/>
            </a:pPr>
            <a:endParaRPr lang="es-MX" sz="1400" dirty="0"/>
          </a:p>
          <a:p>
            <a:pPr algn="just">
              <a:defRPr/>
            </a:pPr>
            <a:r>
              <a:rPr lang="es-MX" sz="1400" dirty="0"/>
              <a:t>                                          Administrativos</a:t>
            </a:r>
          </a:p>
          <a:p>
            <a:pPr algn="just">
              <a:defRPr/>
            </a:pPr>
            <a:r>
              <a:rPr lang="es-MX" sz="1400" dirty="0"/>
              <a:t>     Valores Primarios      Legales</a:t>
            </a:r>
          </a:p>
          <a:p>
            <a:pPr algn="just">
              <a:defRPr/>
            </a:pPr>
            <a:r>
              <a:rPr lang="es-MX" sz="1400" dirty="0"/>
              <a:t>                                          Fiscales</a:t>
            </a:r>
          </a:p>
          <a:p>
            <a:pPr algn="just">
              <a:defRPr/>
            </a:pPr>
            <a:endParaRPr lang="es-MX" sz="1400" dirty="0"/>
          </a:p>
          <a:p>
            <a:pPr algn="just" eaLnBrk="0" hangingPunct="0"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Objetivo:</a:t>
            </a:r>
            <a:r>
              <a:rPr lang="es-ES" sz="1400" dirty="0">
                <a:solidFill>
                  <a:srgbClr val="008000"/>
                </a:solidFill>
                <a:latin typeface="BankGothic Md BT" pitchFamily="34" charset="0"/>
              </a:rPr>
              <a:t> </a:t>
            </a:r>
            <a:r>
              <a:rPr lang="es-ES" sz="1400" dirty="0"/>
              <a:t>identificar en los documentos de archivo</a:t>
            </a:r>
            <a:r>
              <a:rPr lang="es-MX" sz="1400" dirty="0"/>
              <a:t>:</a:t>
            </a:r>
          </a:p>
          <a:p>
            <a:pPr algn="just">
              <a:defRPr/>
            </a:pPr>
            <a:endParaRPr lang="es-MX" sz="1400" dirty="0"/>
          </a:p>
          <a:p>
            <a:pPr algn="just">
              <a:defRPr/>
            </a:pPr>
            <a:r>
              <a:rPr lang="es-MX" sz="1400" dirty="0"/>
              <a:t>                                          Evidénciales</a:t>
            </a:r>
          </a:p>
          <a:p>
            <a:pPr algn="just">
              <a:defRPr/>
            </a:pPr>
            <a:r>
              <a:rPr lang="es-MX" sz="1400" dirty="0"/>
              <a:t>Valores Secundarios      Testimoniales           características</a:t>
            </a:r>
          </a:p>
          <a:p>
            <a:pPr algn="just">
              <a:defRPr/>
            </a:pPr>
            <a:r>
              <a:rPr lang="es-MX" sz="1400" dirty="0"/>
              <a:t>                                          Informativas </a:t>
            </a:r>
          </a:p>
          <a:p>
            <a:pPr algn="just">
              <a:defRPr/>
            </a:pPr>
            <a:endParaRPr lang="es-ES" sz="1050" dirty="0">
              <a:solidFill>
                <a:srgbClr val="008000"/>
              </a:solidFill>
              <a:latin typeface="BankGothic Md BT" pitchFamily="34" charset="0"/>
            </a:endParaRPr>
          </a:p>
          <a:p>
            <a:pPr algn="just">
              <a:spcBef>
                <a:spcPct val="50000"/>
              </a:spcBef>
              <a:defRPr/>
            </a:pPr>
            <a:endParaRPr lang="es-MX" sz="1000" dirty="0"/>
          </a:p>
        </p:txBody>
      </p:sp>
      <p:sp>
        <p:nvSpPr>
          <p:cNvPr id="6" name="5 Abrir llave">
            <a:extLst>
              <a:ext uri="{FF2B5EF4-FFF2-40B4-BE49-F238E27FC236}">
                <a16:creationId xmlns:a16="http://schemas.microsoft.com/office/drawing/2014/main" xmlns="" id="{43E75C51-4F36-4DE8-A38F-DBC86D990DE3}"/>
              </a:ext>
            </a:extLst>
          </p:cNvPr>
          <p:cNvSpPr>
            <a:spLocks/>
          </p:cNvSpPr>
          <p:nvPr/>
        </p:nvSpPr>
        <p:spPr bwMode="auto">
          <a:xfrm>
            <a:off x="2983293" y="3669785"/>
            <a:ext cx="72008" cy="716087"/>
          </a:xfrm>
          <a:prstGeom prst="leftBrace">
            <a:avLst>
              <a:gd name="adj1" fmla="val 8329"/>
              <a:gd name="adj2" fmla="val 46606"/>
            </a:avLst>
          </a:prstGeom>
          <a:noFill/>
          <a:ln w="9525" cap="rnd" algn="ctr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s-MX">
              <a:solidFill>
                <a:srgbClr val="FF0000"/>
              </a:solidFill>
            </a:endParaRPr>
          </a:p>
        </p:txBody>
      </p:sp>
      <p:sp>
        <p:nvSpPr>
          <p:cNvPr id="7" name="5 Abrir llave">
            <a:extLst>
              <a:ext uri="{FF2B5EF4-FFF2-40B4-BE49-F238E27FC236}">
                <a16:creationId xmlns:a16="http://schemas.microsoft.com/office/drawing/2014/main" xmlns="" id="{AE3E1595-0FAF-452A-893A-3898BB81B78C}"/>
              </a:ext>
            </a:extLst>
          </p:cNvPr>
          <p:cNvSpPr>
            <a:spLocks/>
          </p:cNvSpPr>
          <p:nvPr/>
        </p:nvSpPr>
        <p:spPr bwMode="auto">
          <a:xfrm>
            <a:off x="2970406" y="4945161"/>
            <a:ext cx="72008" cy="716087"/>
          </a:xfrm>
          <a:prstGeom prst="leftBrace">
            <a:avLst>
              <a:gd name="adj1" fmla="val 8329"/>
              <a:gd name="adj2" fmla="val 46606"/>
            </a:avLst>
          </a:prstGeom>
          <a:noFill/>
          <a:ln w="9525" cap="rnd" algn="ctr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s-MX">
              <a:solidFill>
                <a:srgbClr val="FF0000"/>
              </a:solidFill>
            </a:endParaRPr>
          </a:p>
        </p:txBody>
      </p:sp>
      <p:cxnSp>
        <p:nvCxnSpPr>
          <p:cNvPr id="8" name="10 Conector recto de flecha">
            <a:extLst>
              <a:ext uri="{FF2B5EF4-FFF2-40B4-BE49-F238E27FC236}">
                <a16:creationId xmlns:a16="http://schemas.microsoft.com/office/drawing/2014/main" xmlns="" id="{0DC27EAD-71A4-43EB-9663-A7F9C16BD1E7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518969" y="5409629"/>
            <a:ext cx="214313" cy="1587"/>
          </a:xfrm>
          <a:prstGeom prst="straightConnector1">
            <a:avLst/>
          </a:prstGeom>
          <a:noFill/>
          <a:ln w="9525" algn="ctr">
            <a:solidFill>
              <a:srgbClr val="3333FF"/>
            </a:solidFill>
            <a:round/>
            <a:headEnd/>
            <a:tailEnd type="arrow" w="med" len="med"/>
          </a:ln>
        </p:spPr>
      </p:cxnSp>
      <p:cxnSp>
        <p:nvCxnSpPr>
          <p:cNvPr id="9" name="7 Conector recto">
            <a:extLst>
              <a:ext uri="{FF2B5EF4-FFF2-40B4-BE49-F238E27FC236}">
                <a16:creationId xmlns:a16="http://schemas.microsoft.com/office/drawing/2014/main" xmlns="" id="{1A84CE1A-44D3-4853-A165-97366DF6DF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27984" y="5161185"/>
            <a:ext cx="0" cy="500063"/>
          </a:xfrm>
          <a:prstGeom prst="line">
            <a:avLst/>
          </a:prstGeom>
          <a:noFill/>
          <a:ln w="9525" algn="ctr">
            <a:solidFill>
              <a:srgbClr val="3333FF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86721563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01090" y="2658398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4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2">
            <a:extLst>
              <a:ext uri="{FF2B5EF4-FFF2-40B4-BE49-F238E27FC236}">
                <a16:creationId xmlns:a16="http://schemas.microsoft.com/office/drawing/2014/main" xmlns="" id="{98EC127E-5AE3-4F45-B41A-9EE2425F1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55" y="1211189"/>
            <a:ext cx="7529490" cy="556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104" tIns="41052" rIns="82104" bIns="41052">
            <a:spAutoFit/>
          </a:bodyPr>
          <a:lstStyle/>
          <a:p>
            <a:pPr algn="just" eaLnBrk="0" hangingPunct="0">
              <a:buClr>
                <a:srgbClr val="008000"/>
              </a:buClr>
            </a:pPr>
            <a:r>
              <a:rPr lang="es-ES" sz="2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DICTAMEN DE BAJA DOCUMENTAL Y/O TRANSFERENCIA SECUNDARIA:</a:t>
            </a:r>
          </a:p>
          <a:p>
            <a:pPr algn="just">
              <a:spcBef>
                <a:spcPct val="50000"/>
              </a:spcBef>
            </a:pPr>
            <a:r>
              <a:rPr lang="es-ES" sz="1400" dirty="0"/>
              <a:t>Es el documento legal emitido por </a:t>
            </a:r>
            <a:r>
              <a:rPr lang="es-MX" sz="1300" dirty="0">
                <a:solidFill>
                  <a:srgbClr val="A800A8"/>
                </a:solidFill>
              </a:rPr>
              <a:t>“AUTORIDAD COMPETENTE”</a:t>
            </a:r>
            <a:r>
              <a:rPr lang="es-MX" sz="1400" dirty="0"/>
              <a:t>, que determina el </a:t>
            </a:r>
            <a:r>
              <a:rPr lang="es-MX" sz="1400" u="sng" dirty="0">
                <a:uFill>
                  <a:solidFill>
                    <a:srgbClr val="FF0000"/>
                  </a:solidFill>
                </a:uFill>
              </a:rPr>
              <a:t>destino final </a:t>
            </a:r>
            <a:r>
              <a:rPr lang="es-MX" sz="1400" dirty="0"/>
              <a:t>de los expedientes generados por los Sujetos Obligados. </a:t>
            </a:r>
          </a:p>
          <a:p>
            <a:pPr algn="just"/>
            <a:endParaRPr lang="es-MX" sz="1400" dirty="0"/>
          </a:p>
          <a:p>
            <a:pPr algn="just"/>
            <a:r>
              <a:rPr lang="es-MX" sz="1400" dirty="0"/>
              <a:t>                         </a:t>
            </a:r>
            <a:r>
              <a:rPr lang="es-MX" sz="1400" dirty="0">
                <a:solidFill>
                  <a:srgbClr val="FF0000"/>
                </a:solidFill>
              </a:rPr>
              <a:t>*  </a:t>
            </a:r>
            <a:r>
              <a:rPr lang="es-MX" sz="1400" dirty="0"/>
              <a:t>TRANSFERENCIA SECUNDARIA</a:t>
            </a:r>
          </a:p>
          <a:p>
            <a:pPr algn="just"/>
            <a:r>
              <a:rPr lang="es-MX" sz="1400" dirty="0">
                <a:solidFill>
                  <a:srgbClr val="0000FF"/>
                </a:solidFill>
              </a:rPr>
              <a:t>                              (</a:t>
            </a:r>
            <a:r>
              <a:rPr lang="es-MX" sz="1400" dirty="0"/>
              <a:t>existe al menos un valor secundario</a:t>
            </a:r>
            <a:r>
              <a:rPr lang="es-MX" sz="1400" dirty="0">
                <a:solidFill>
                  <a:srgbClr val="0000FF"/>
                </a:solidFill>
              </a:rPr>
              <a:t>)</a:t>
            </a:r>
          </a:p>
          <a:p>
            <a:pPr algn="just"/>
            <a:r>
              <a:rPr lang="es-MX" sz="1400" dirty="0"/>
              <a:t>                               se </a:t>
            </a:r>
            <a:r>
              <a:rPr lang="es-ES" sz="1400" dirty="0">
                <a:solidFill>
                  <a:srgbClr val="000000"/>
                </a:solidFill>
              </a:rPr>
              <a:t>declara la </a:t>
            </a:r>
            <a:r>
              <a:rPr lang="es-MX" sz="1400" dirty="0">
                <a:solidFill>
                  <a:srgbClr val="000000"/>
                </a:solidFill>
              </a:rPr>
              <a:t>conservación permanente de un expediente</a:t>
            </a:r>
          </a:p>
          <a:p>
            <a:pPr algn="just"/>
            <a:r>
              <a:rPr lang="es-MX" sz="1400" dirty="0">
                <a:solidFill>
                  <a:srgbClr val="000000"/>
                </a:solidFill>
              </a:rPr>
              <a:t> </a:t>
            </a:r>
            <a:r>
              <a:rPr lang="es-MX" sz="1400" dirty="0">
                <a:solidFill>
                  <a:srgbClr val="FF0000"/>
                </a:solidFill>
              </a:rPr>
              <a:t>DESTINO</a:t>
            </a:r>
            <a:r>
              <a:rPr lang="es-MX" sz="1400" dirty="0">
                <a:solidFill>
                  <a:srgbClr val="000000"/>
                </a:solidFill>
              </a:rPr>
              <a:t>             en un Archivo Histórico</a:t>
            </a:r>
            <a:endParaRPr lang="es-MX" sz="1400" dirty="0"/>
          </a:p>
          <a:p>
            <a:pPr algn="just"/>
            <a:r>
              <a:rPr lang="es-MX" sz="1400" dirty="0">
                <a:solidFill>
                  <a:srgbClr val="FF0000"/>
                </a:solidFill>
              </a:rPr>
              <a:t>    FINAL</a:t>
            </a:r>
            <a:r>
              <a:rPr lang="es-MX" sz="1400" dirty="0"/>
              <a:t> </a:t>
            </a:r>
          </a:p>
          <a:p>
            <a:pPr algn="just"/>
            <a:r>
              <a:rPr lang="es-MX" sz="1400" dirty="0">
                <a:solidFill>
                  <a:srgbClr val="FF0000"/>
                </a:solidFill>
              </a:rPr>
              <a:t>                         *  </a:t>
            </a:r>
            <a:r>
              <a:rPr lang="es-MX" sz="1400" dirty="0"/>
              <a:t>BAJA DOCUMENTAL</a:t>
            </a:r>
          </a:p>
          <a:p>
            <a:pPr algn="just"/>
            <a:r>
              <a:rPr lang="es-MX" sz="1400" dirty="0">
                <a:solidFill>
                  <a:srgbClr val="0000FF"/>
                </a:solidFill>
              </a:rPr>
              <a:t>                             (</a:t>
            </a:r>
            <a:r>
              <a:rPr lang="es-MX" sz="1400" dirty="0"/>
              <a:t>no existen valores secundarios</a:t>
            </a:r>
            <a:r>
              <a:rPr lang="es-MX" sz="1400" dirty="0">
                <a:solidFill>
                  <a:srgbClr val="0000FF"/>
                </a:solidFill>
              </a:rPr>
              <a:t>)</a:t>
            </a:r>
          </a:p>
          <a:p>
            <a:pPr algn="just"/>
            <a:r>
              <a:rPr lang="es-MX" sz="1400" dirty="0"/>
              <a:t>                            Se </a:t>
            </a:r>
            <a:r>
              <a:rPr lang="es-ES" sz="1400" dirty="0">
                <a:solidFill>
                  <a:srgbClr val="000000"/>
                </a:solidFill>
              </a:rPr>
              <a:t>autoriza la destrucción de un expediente</a:t>
            </a:r>
            <a:endParaRPr lang="es-ES" sz="1400" dirty="0">
              <a:solidFill>
                <a:srgbClr val="008000"/>
              </a:solidFill>
              <a:latin typeface="BankGothic Md BT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MX" sz="20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DECLARATORIA DE PATRIMONIO DOCUMENTAL DEL ESTADO DE HIDALGO:</a:t>
            </a:r>
            <a:r>
              <a:rPr lang="es-ES" sz="20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</a:p>
          <a:p>
            <a:pPr algn="just">
              <a:spcBef>
                <a:spcPct val="50000"/>
              </a:spcBef>
              <a:defRPr/>
            </a:pPr>
            <a:r>
              <a:rPr lang="es-ES" sz="1400" dirty="0"/>
              <a:t>Es el documento legal emitido por </a:t>
            </a:r>
            <a:r>
              <a:rPr lang="es-MX" sz="1400" dirty="0">
                <a:solidFill>
                  <a:srgbClr val="A800A8"/>
                </a:solidFill>
              </a:rPr>
              <a:t>“AUTORIDAD COMPETENTE”</a:t>
            </a:r>
            <a:r>
              <a:rPr lang="es-MX" sz="1400" dirty="0"/>
              <a:t>, que </a:t>
            </a:r>
            <a:r>
              <a:rPr lang="es-ES" sz="1400" dirty="0"/>
              <a:t>dota a los expedientes de características jurídicas de dominio e interés público y, por tanto, inalienables, imprescriptibles, inembargables y no sujetos a ningún gravamen o afectación de dominio, especificando que todos los documentos de archivo con valor histórico y cultural, son bienes muebles que forman parte del patrimonio documental del Estado de Hidalgo y que también formarán parte del patrimonio documental de la Nación.</a:t>
            </a:r>
            <a:endParaRPr lang="es-MX" sz="1400" dirty="0"/>
          </a:p>
        </p:txBody>
      </p:sp>
      <p:sp>
        <p:nvSpPr>
          <p:cNvPr id="10" name="5 Abrir llave">
            <a:extLst>
              <a:ext uri="{FF2B5EF4-FFF2-40B4-BE49-F238E27FC236}">
                <a16:creationId xmlns:a16="http://schemas.microsoft.com/office/drawing/2014/main" xmlns="" id="{5F9F4C08-013D-4227-A4AB-49B4CED6F56E}"/>
              </a:ext>
            </a:extLst>
          </p:cNvPr>
          <p:cNvSpPr>
            <a:spLocks/>
          </p:cNvSpPr>
          <p:nvPr/>
        </p:nvSpPr>
        <p:spPr bwMode="auto">
          <a:xfrm>
            <a:off x="1763688" y="2492896"/>
            <a:ext cx="389409" cy="1800200"/>
          </a:xfrm>
          <a:prstGeom prst="leftBrace">
            <a:avLst>
              <a:gd name="adj1" fmla="val 8342"/>
              <a:gd name="adj2" fmla="val 53431"/>
            </a:avLst>
          </a:prstGeom>
          <a:noFill/>
          <a:ln w="9525" cap="rnd" algn="ctr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s-MX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434004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01090" y="1857364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5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12">
            <a:extLst>
              <a:ext uri="{FF2B5EF4-FFF2-40B4-BE49-F238E27FC236}">
                <a16:creationId xmlns:a16="http://schemas.microsoft.com/office/drawing/2014/main" xmlns="" id="{F2754CF9-8EC8-4B6E-9A3D-8A0CEB12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012360"/>
            <a:ext cx="7316788" cy="5584412"/>
          </a:xfrm>
          <a:prstGeom prst="rect">
            <a:avLst/>
          </a:prstGeom>
          <a:noFill/>
          <a:ln>
            <a:noFill/>
          </a:ln>
        </p:spPr>
        <p:txBody>
          <a:bodyPr lIns="82104" tIns="41052" rIns="82104" bIns="41052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" sz="3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PROCESO PARA LA EMISIÓN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ES" sz="3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DEL DICTAMEN  DE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ES" sz="3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BAJA DOCUMENTAL Y/O TRANSFERENCIA SECUNDARIA</a:t>
            </a:r>
            <a:endParaRPr lang="es-ES" sz="8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  <a:p>
            <a:pPr algn="ctr">
              <a:spcBef>
                <a:spcPct val="50000"/>
              </a:spcBef>
              <a:defRPr/>
            </a:pPr>
            <a:endParaRPr lang="es-ES" sz="8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ES" sz="24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        ETAPAS</a:t>
            </a:r>
          </a:p>
          <a:p>
            <a:pPr algn="just">
              <a:spcBef>
                <a:spcPct val="50000"/>
              </a:spcBef>
              <a:defRPr/>
            </a:pPr>
            <a:endParaRPr lang="es-ES" sz="5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1463" algn="just">
              <a:spcBef>
                <a:spcPct val="50000"/>
              </a:spcBef>
              <a:defRPr/>
            </a:pPr>
            <a:r>
              <a:rPr lang="es-ES" sz="2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A.  </a:t>
            </a:r>
            <a:r>
              <a:rPr lang="es-E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PRELIMINAR</a:t>
            </a:r>
            <a:endParaRPr lang="es-ES" sz="20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1463" algn="just">
              <a:spcBef>
                <a:spcPct val="50000"/>
              </a:spcBef>
              <a:defRPr/>
            </a:pPr>
            <a:r>
              <a:rPr lang="es-ES" sz="2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B. </a:t>
            </a:r>
            <a:r>
              <a:rPr lang="es-E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SOLICITUD OFICIAL</a:t>
            </a:r>
            <a:endParaRPr lang="es-ES" sz="20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1463" algn="just">
              <a:spcBef>
                <a:spcPct val="50000"/>
              </a:spcBef>
              <a:defRPr/>
            </a:pPr>
            <a:r>
              <a:rPr lang="es-ES" sz="2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 </a:t>
            </a:r>
            <a:r>
              <a:rPr lang="es-E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OBSERVACIÓN  Y  DIAGNÓSTICO</a:t>
            </a:r>
            <a:endParaRPr lang="es-ES" sz="20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1463" algn="just">
              <a:spcBef>
                <a:spcPct val="50000"/>
              </a:spcBef>
              <a:defRPr/>
            </a:pPr>
            <a:r>
              <a:rPr lang="es-ES" sz="20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D.  </a:t>
            </a:r>
            <a:r>
              <a:rPr lang="es-E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PRONUNCIACIÓN DEL DICTAMEN DE BAJA DOCUMENTAL Y/O TRANSFERENCIA SECUNDARIA.</a:t>
            </a:r>
            <a:endParaRPr lang="es-ES" sz="20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594281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01090" y="1857364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6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2">
            <a:extLst>
              <a:ext uri="{FF2B5EF4-FFF2-40B4-BE49-F238E27FC236}">
                <a16:creationId xmlns:a16="http://schemas.microsoft.com/office/drawing/2014/main" xmlns="" id="{140542EC-D7BD-45D3-B321-DA086D3D6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1348162"/>
            <a:ext cx="6929465" cy="4561055"/>
          </a:xfrm>
          <a:prstGeom prst="rect">
            <a:avLst/>
          </a:prstGeom>
          <a:noFill/>
          <a:ln>
            <a:noFill/>
          </a:ln>
        </p:spPr>
        <p:txBody>
          <a:bodyPr wrap="square" lIns="82104" tIns="41052" rIns="82104" bIns="41052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A.   </a:t>
            </a:r>
            <a:r>
              <a:rPr lang="es-ES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ETAPA PRELIMINAR</a:t>
            </a:r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endParaRPr lang="es-ES" sz="1400" dirty="0"/>
          </a:p>
          <a:p>
            <a:pPr algn="just" eaLnBrk="0" hangingPunct="0">
              <a:buClr>
                <a:srgbClr val="008000"/>
              </a:buClr>
              <a:defRPr/>
            </a:pPr>
            <a:r>
              <a:rPr lang="es-ES" sz="1400" dirty="0"/>
              <a:t>El </a:t>
            </a:r>
            <a:r>
              <a:rPr lang="es-ES" sz="1400" dirty="0">
                <a:solidFill>
                  <a:srgbClr val="FF0000"/>
                </a:solidFill>
              </a:rPr>
              <a:t>Titular del Área Coordinadora de Archivos</a:t>
            </a:r>
            <a:r>
              <a:rPr lang="es-ES_tradnl" sz="1400" dirty="0"/>
              <a:t>, </a:t>
            </a:r>
            <a:r>
              <a:rPr lang="es-ES" sz="1400" dirty="0"/>
              <a:t>presentará de manera impresa y mediante oficio ante la </a:t>
            </a:r>
            <a:r>
              <a:rPr lang="es-MX" sz="1300" dirty="0">
                <a:solidFill>
                  <a:srgbClr val="A800A8"/>
                </a:solidFill>
              </a:rPr>
              <a:t>“AUTORIDAD COMPETENTE”</a:t>
            </a:r>
            <a:r>
              <a:rPr lang="es-ES" sz="1300" dirty="0">
                <a:solidFill>
                  <a:srgbClr val="A800A8"/>
                </a:solidFill>
              </a:rPr>
              <a:t> </a:t>
            </a:r>
            <a:r>
              <a:rPr lang="es-ES" sz="1400" dirty="0"/>
              <a:t>para  su revisión  y correspondientes observaciones:</a:t>
            </a:r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endParaRPr lang="es-ES" sz="1400" dirty="0"/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endParaRPr lang="es-ES" sz="1400" dirty="0"/>
          </a:p>
          <a:p>
            <a:pPr marL="85725" indent="-85725" algn="just" eaLnBrk="0" hangingPunct="0">
              <a:buClr>
                <a:srgbClr val="FF0000"/>
              </a:buClr>
              <a:buSzPct val="110000"/>
              <a:buFont typeface="Arial" pitchFamily="34" charset="0"/>
              <a:buChar char="•"/>
              <a:defRPr/>
            </a:pPr>
            <a:r>
              <a:rPr lang="es-ES" sz="1400" dirty="0"/>
              <a:t>  INVENTARIO   DOCUMENTAL</a:t>
            </a:r>
          </a:p>
          <a:p>
            <a:pPr algn="just" eaLnBrk="0" hangingPunct="0">
              <a:buClr>
                <a:srgbClr val="FF0000"/>
              </a:buClr>
              <a:buSzPct val="110000"/>
              <a:defRPr/>
            </a:pPr>
            <a:r>
              <a:rPr lang="es-ES" sz="1400" dirty="0">
                <a:solidFill>
                  <a:srgbClr val="FF0000"/>
                </a:solidFill>
              </a:rPr>
              <a:t>     </a:t>
            </a:r>
            <a:r>
              <a:rPr lang="es-ES" sz="1200" dirty="0">
                <a:solidFill>
                  <a:srgbClr val="FF0000"/>
                </a:solidFill>
              </a:rPr>
              <a:t>1.</a:t>
            </a:r>
            <a:r>
              <a:rPr lang="es-ES" sz="1200" dirty="0"/>
              <a:t> BAJA DOCUMENTAL</a:t>
            </a:r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r>
              <a:rPr lang="es-ES" sz="1200" dirty="0">
                <a:solidFill>
                  <a:srgbClr val="FF0000"/>
                </a:solidFill>
              </a:rPr>
              <a:t>      2. </a:t>
            </a:r>
            <a:r>
              <a:rPr lang="es-ES" sz="1200" dirty="0"/>
              <a:t>TRANSFERENCIA SECUNDARÍA</a:t>
            </a:r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r>
              <a:rPr lang="es-ES" sz="1200" dirty="0">
                <a:solidFill>
                  <a:srgbClr val="FF0000"/>
                </a:solidFill>
              </a:rPr>
              <a:t>  </a:t>
            </a:r>
            <a:endParaRPr lang="es-ES" sz="1400" dirty="0">
              <a:solidFill>
                <a:srgbClr val="00B050"/>
              </a:solidFill>
            </a:endParaRPr>
          </a:p>
          <a:p>
            <a:pPr algn="just" eaLnBrk="0" hangingPunct="0">
              <a:buClr>
                <a:srgbClr val="FF0000"/>
              </a:buClr>
              <a:buSzPct val="110000"/>
              <a:defRPr/>
            </a:pPr>
            <a:r>
              <a:rPr lang="es-ES" sz="1400" dirty="0">
                <a:solidFill>
                  <a:srgbClr val="FF0000"/>
                </a:solidFill>
              </a:rPr>
              <a:t> </a:t>
            </a:r>
            <a:endParaRPr lang="es-ES" sz="1400" dirty="0"/>
          </a:p>
          <a:p>
            <a:pPr marL="85725" indent="-85725" algn="just" eaLnBrk="0" hangingPunct="0">
              <a:buClr>
                <a:srgbClr val="FF0000"/>
              </a:buClr>
              <a:buSzPct val="110000"/>
              <a:buFont typeface="Arial" pitchFamily="34" charset="0"/>
              <a:buChar char="•"/>
              <a:defRPr/>
            </a:pPr>
            <a:r>
              <a:rPr lang="es-ES" sz="1400" dirty="0"/>
              <a:t>  PROYECTOS DE OFICIOS</a:t>
            </a:r>
          </a:p>
          <a:p>
            <a:pPr algn="just" eaLnBrk="0" hangingPunct="0">
              <a:buClr>
                <a:srgbClr val="FF0000"/>
              </a:buClr>
              <a:buSzPct val="110000"/>
              <a:defRPr/>
            </a:pPr>
            <a:r>
              <a:rPr lang="es-ES" sz="1400" dirty="0"/>
              <a:t>    </a:t>
            </a:r>
            <a:r>
              <a:rPr lang="es-ES" sz="1200" dirty="0">
                <a:solidFill>
                  <a:srgbClr val="FF0000"/>
                </a:solidFill>
              </a:rPr>
              <a:t>1. </a:t>
            </a:r>
            <a:r>
              <a:rPr lang="es-ES" sz="1200" dirty="0"/>
              <a:t>OFICIO DE GESTIÓN (suscrito por el Titular del  Área Generadora)</a:t>
            </a:r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r>
              <a:rPr lang="es-ES" sz="1200" dirty="0">
                <a:solidFill>
                  <a:srgbClr val="FF0000"/>
                </a:solidFill>
              </a:rPr>
              <a:t>     2. </a:t>
            </a:r>
            <a:r>
              <a:rPr lang="es-ES" sz="1200" dirty="0"/>
              <a:t>SOLICITUD OFICIAL</a:t>
            </a:r>
          </a:p>
          <a:p>
            <a:pPr algn="just" eaLnBrk="0" hangingPunct="0">
              <a:buClr>
                <a:srgbClr val="008000"/>
              </a:buClr>
              <a:buSzPct val="110000"/>
              <a:defRPr/>
            </a:pPr>
            <a:endParaRPr lang="es-ES" sz="1100" dirty="0"/>
          </a:p>
          <a:p>
            <a:pPr algn="just" eaLnBrk="0" hangingPunct="0">
              <a:buClr>
                <a:srgbClr val="008000"/>
              </a:buClr>
              <a:defRPr/>
            </a:pPr>
            <a:endParaRPr lang="es-ES_tradnl" sz="1400" dirty="0">
              <a:solidFill>
                <a:srgbClr val="008000"/>
              </a:solidFill>
            </a:endParaRPr>
          </a:p>
          <a:p>
            <a:pPr algn="just" eaLnBrk="0" hangingPunct="0">
              <a:buClr>
                <a:srgbClr val="008000"/>
              </a:buClr>
              <a:defRPr/>
            </a:pPr>
            <a:endParaRPr lang="es-ES_tradnl" sz="1400" dirty="0">
              <a:solidFill>
                <a:srgbClr val="008000"/>
              </a:solidFill>
            </a:endParaRPr>
          </a:p>
          <a:p>
            <a:pPr algn="just" eaLnBrk="0" hangingPunct="0">
              <a:buClr>
                <a:srgbClr val="008000"/>
              </a:buClr>
              <a:defRPr/>
            </a:pPr>
            <a:r>
              <a:rPr lang="es-ES_tradnl" sz="1400" dirty="0">
                <a:solidFill>
                  <a:srgbClr val="008000"/>
                </a:solidFill>
              </a:rPr>
              <a:t>NOTA: </a:t>
            </a:r>
            <a:r>
              <a:rPr lang="es-ES" sz="1400" dirty="0"/>
              <a:t>Los documentos estarán sujeto a una o tantas revisiones que el área operativa de la </a:t>
            </a:r>
            <a:r>
              <a:rPr lang="es-MX" sz="1300" dirty="0">
                <a:solidFill>
                  <a:srgbClr val="A800A8"/>
                </a:solidFill>
              </a:rPr>
              <a:t>“AUTORIDAD COMPETENTE”</a:t>
            </a:r>
            <a:r>
              <a:rPr lang="es-MX" sz="1400" dirty="0"/>
              <a:t>, </a:t>
            </a:r>
            <a:r>
              <a:rPr lang="es-ES" sz="1400" dirty="0"/>
              <a:t>considere necesarias dentro de la Etapa Preliminar</a:t>
            </a:r>
            <a:r>
              <a:rPr lang="es-ES" sz="1400" dirty="0">
                <a:solidFill>
                  <a:srgbClr val="000000"/>
                </a:solidFill>
              </a:rPr>
              <a:t>.</a:t>
            </a:r>
            <a:endParaRPr lang="es-ES_tradnl" sz="1400" dirty="0">
              <a:solidFill>
                <a:srgbClr val="000000"/>
              </a:solidFill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xmlns="" id="{D9D5E576-FFCC-4984-8CAA-1E5055BDD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920" y="2809235"/>
            <a:ext cx="1774528" cy="87716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endParaRPr lang="es-ES" sz="1100" dirty="0">
              <a:latin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ES" sz="1100" dirty="0">
                <a:latin typeface="Arial" charset="0"/>
              </a:rPr>
              <a:t>Elaborados conforme a los </a:t>
            </a:r>
            <a:r>
              <a:rPr lang="es-MX" sz="1100" dirty="0">
                <a:solidFill>
                  <a:srgbClr val="A800A8"/>
                </a:solidFill>
              </a:rPr>
              <a:t>Lineamientos Generales</a:t>
            </a:r>
            <a:r>
              <a:rPr lang="es-MX" sz="1100" dirty="0">
                <a:solidFill>
                  <a:srgbClr val="A800A8"/>
                </a:solidFill>
                <a:latin typeface="+mj-lt"/>
              </a:rPr>
              <a:t>.</a:t>
            </a:r>
            <a:endParaRPr lang="es-MX" sz="1100" dirty="0">
              <a:latin typeface="+mj-lt"/>
            </a:endParaRPr>
          </a:p>
          <a:p>
            <a:pPr algn="just">
              <a:spcBef>
                <a:spcPct val="50000"/>
              </a:spcBef>
              <a:defRPr/>
            </a:pPr>
            <a:endParaRPr lang="es-ES" sz="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4983071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01090" y="1857364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7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2">
            <a:extLst>
              <a:ext uri="{FF2B5EF4-FFF2-40B4-BE49-F238E27FC236}">
                <a16:creationId xmlns:a16="http://schemas.microsoft.com/office/drawing/2014/main" xmlns="" id="{178E6DC6-AD26-44FE-9BAF-87611FBEE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196752"/>
            <a:ext cx="6715125" cy="4491805"/>
          </a:xfrm>
          <a:prstGeom prst="rect">
            <a:avLst/>
          </a:prstGeom>
          <a:noFill/>
          <a:ln>
            <a:noFill/>
          </a:ln>
        </p:spPr>
        <p:txBody>
          <a:bodyPr lIns="82104" tIns="41052" rIns="82104" bIns="4105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2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INSTRUCTIVO</a:t>
            </a:r>
            <a:endParaRPr lang="es-ES" sz="30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  <a:p>
            <a:pPr algn="ctr">
              <a:spcBef>
                <a:spcPct val="50000"/>
              </a:spcBef>
              <a:defRPr/>
            </a:pPr>
            <a:endParaRPr lang="es-ES" sz="5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  <a:p>
            <a:pPr algn="ctr">
              <a:spcBef>
                <a:spcPct val="50000"/>
              </a:spcBef>
              <a:defRPr/>
            </a:pPr>
            <a:endParaRPr lang="es-ES" sz="5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PARA  ELABORAR DOCUMENTOS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QUE DEBEN SER PRESENTADOS EN EL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sz="16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PROCESO  DE SOLICITUD DE DICTAMEN DE BAJA DOCUMENTAL Y/O TRANSFERENCIA SECUNDARIA</a:t>
            </a:r>
          </a:p>
          <a:p>
            <a:pPr algn="ctr">
              <a:spcBef>
                <a:spcPct val="50000"/>
              </a:spcBef>
              <a:defRPr/>
            </a:pPr>
            <a:endParaRPr lang="es-ES" sz="5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  <a:p>
            <a:pPr algn="ctr">
              <a:spcBef>
                <a:spcPct val="50000"/>
              </a:spcBef>
              <a:defRPr/>
            </a:pPr>
            <a:endParaRPr lang="es-ES" sz="5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  <a:p>
            <a:pPr algn="ctr">
              <a:spcBef>
                <a:spcPct val="50000"/>
              </a:spcBef>
              <a:defRPr/>
            </a:pPr>
            <a:endParaRPr lang="es-ES" sz="7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ES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 </a:t>
            </a:r>
            <a:r>
              <a:rPr lang="es-E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s-E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Oficio suscrito por el Titular del Área Generadora (Oficio de Gestión)</a:t>
            </a:r>
          </a:p>
          <a:p>
            <a:pPr algn="just">
              <a:spcBef>
                <a:spcPct val="50000"/>
              </a:spcBef>
              <a:defRPr/>
            </a:pPr>
            <a:r>
              <a:rPr lang="es-ES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II.  </a:t>
            </a:r>
            <a:r>
              <a:rPr lang="es-E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Oficio de Solicitud Oficial</a:t>
            </a:r>
          </a:p>
          <a:p>
            <a:pPr algn="just">
              <a:spcBef>
                <a:spcPct val="50000"/>
              </a:spcBef>
              <a:defRPr/>
            </a:pPr>
            <a:r>
              <a:rPr lang="es-ES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  </a:t>
            </a:r>
            <a:r>
              <a:rPr lang="es-E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Inventario Documental.</a:t>
            </a:r>
          </a:p>
          <a:p>
            <a:pPr algn="ctr">
              <a:spcBef>
                <a:spcPct val="50000"/>
              </a:spcBef>
              <a:defRPr/>
            </a:pPr>
            <a:endParaRPr lang="es-ES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nkGothic Md BT"/>
            </a:endParaRPr>
          </a:p>
        </p:txBody>
      </p:sp>
    </p:spTree>
    <p:extLst>
      <p:ext uri="{BB962C8B-B14F-4D97-AF65-F5344CB8AC3E}">
        <p14:creationId xmlns:p14="http://schemas.microsoft.com/office/powerpoint/2010/main" val="2943051428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01090" y="1857364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8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F7BAB4D-4B07-416E-8A9E-445D8857A6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664" y="750917"/>
            <a:ext cx="5656088" cy="607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1977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8501090" y="1857364"/>
            <a:ext cx="357190" cy="338554"/>
          </a:xfrm>
          <a:prstGeom prst="rect">
            <a:avLst/>
          </a:prstGeom>
          <a:noFill/>
          <a:ln w="9525" cap="rnd" cmpd="dbl">
            <a:solidFill>
              <a:srgbClr val="CC0000"/>
            </a:solidFill>
            <a:prstDash val="sysDot"/>
          </a:ln>
          <a:effectLst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TC Avant Garde Gothic" pitchFamily="34" charset="0"/>
              </a:rPr>
              <a:t>9</a:t>
            </a:r>
          </a:p>
        </p:txBody>
      </p:sp>
      <p:pic>
        <p:nvPicPr>
          <p:cNvPr id="12" name="Imagen 8">
            <a:extLst>
              <a:ext uri="{FF2B5EF4-FFF2-40B4-BE49-F238E27FC236}">
                <a16:creationId xmlns:a16="http://schemas.microsoft.com/office/drawing/2014/main" xmlns="" id="{76788793-EEE5-4B72-B42E-68A642B38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7488"/>
            <a:ext cx="1828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>
            <a:extLst>
              <a:ext uri="{FF2B5EF4-FFF2-40B4-BE49-F238E27FC236}">
                <a16:creationId xmlns:a16="http://schemas.microsoft.com/office/drawing/2014/main" xmlns="" id="{8AF491E5-6826-4778-BC8E-E540CD34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0163"/>
            <a:ext cx="7969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D2DE863-4DF2-470B-AED3-C729EF93D8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5656" y="766763"/>
            <a:ext cx="5976664" cy="599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96259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14230</TotalTime>
  <Words>1996</Words>
  <Application>Microsoft Office PowerPoint</Application>
  <PresentationFormat>Carta (216 x 279 mm)</PresentationFormat>
  <Paragraphs>250</Paragraphs>
  <Slides>18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Aero</vt:lpstr>
      <vt:lpstr>Arial</vt:lpstr>
      <vt:lpstr>BankGothic Md BT</vt:lpstr>
      <vt:lpstr>Calibri</vt:lpstr>
      <vt:lpstr>Gill Sans MT</vt:lpstr>
      <vt:lpstr>ITC Avant Garde Gothic</vt:lpstr>
      <vt:lpstr>Small Fonts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Gobierno del Estado de Hidalgo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Imagen Institucional</dc:creator>
  <cp:lastModifiedBy>SILVINA PAULIN TORRES</cp:lastModifiedBy>
  <cp:revision>4306</cp:revision>
  <cp:lastPrinted>2021-02-16T21:40:02Z</cp:lastPrinted>
  <dcterms:created xsi:type="dcterms:W3CDTF">2007-04-19T12:59:17Z</dcterms:created>
  <dcterms:modified xsi:type="dcterms:W3CDTF">2022-10-21T21:01:07Z</dcterms:modified>
</cp:coreProperties>
</file>